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3728" r:id="rId3"/>
    <p:sldMasterId id="2147483736" r:id="rId4"/>
  </p:sldMasterIdLst>
  <p:notesMasterIdLst>
    <p:notesMasterId r:id="rId39"/>
  </p:notesMasterIdLst>
  <p:sldIdLst>
    <p:sldId id="678" r:id="rId5"/>
    <p:sldId id="2145707558" r:id="rId6"/>
    <p:sldId id="2145707560" r:id="rId7"/>
    <p:sldId id="649" r:id="rId8"/>
    <p:sldId id="932" r:id="rId9"/>
    <p:sldId id="2145708058" r:id="rId10"/>
    <p:sldId id="2145708059" r:id="rId11"/>
    <p:sldId id="260" r:id="rId12"/>
    <p:sldId id="262" r:id="rId13"/>
    <p:sldId id="272" r:id="rId14"/>
    <p:sldId id="273" r:id="rId15"/>
    <p:sldId id="258" r:id="rId16"/>
    <p:sldId id="259" r:id="rId17"/>
    <p:sldId id="261" r:id="rId18"/>
    <p:sldId id="264" r:id="rId19"/>
    <p:sldId id="2145708060" r:id="rId20"/>
    <p:sldId id="266" r:id="rId21"/>
    <p:sldId id="2145707556" r:id="rId22"/>
    <p:sldId id="2145708038" r:id="rId23"/>
    <p:sldId id="2145708039" r:id="rId24"/>
    <p:sldId id="2145708042" r:id="rId25"/>
    <p:sldId id="2145708046" r:id="rId26"/>
    <p:sldId id="2145708047" r:id="rId27"/>
    <p:sldId id="2145708049" r:id="rId28"/>
    <p:sldId id="2145708050" r:id="rId29"/>
    <p:sldId id="2145708044" r:id="rId30"/>
    <p:sldId id="2145708051" r:id="rId31"/>
    <p:sldId id="2145708052" r:id="rId32"/>
    <p:sldId id="2145708053" r:id="rId33"/>
    <p:sldId id="2145708054" r:id="rId34"/>
    <p:sldId id="2145708055" r:id="rId35"/>
    <p:sldId id="2145708056" r:id="rId36"/>
    <p:sldId id="2145708057" r:id="rId37"/>
    <p:sldId id="2145708061" r:id="rId38"/>
  </p:sldIdLst>
  <p:sldSz cx="9144000" cy="6858000" type="screen4x3"/>
  <p:notesSz cx="6858000" cy="9144000"/>
  <p:custShowLst>
    <p:custShow name="Looping intro" id="0">
      <p:sldLst/>
    </p:custShow>
  </p:custShow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 autoAdjust="0"/>
    <p:restoredTop sz="73267" autoAdjust="0"/>
  </p:normalViewPr>
  <p:slideViewPr>
    <p:cSldViewPr>
      <p:cViewPr varScale="1">
        <p:scale>
          <a:sx n="115" d="100"/>
          <a:sy n="115" d="100"/>
        </p:scale>
        <p:origin x="2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291A5-B2D9-40FC-BBEA-56D06712DE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1385C1B-A3E1-43E8-9564-B8E2BAB2D3F8}">
      <dgm:prSet/>
      <dgm:spPr/>
      <dgm:t>
        <a:bodyPr/>
        <a:lstStyle/>
        <a:p>
          <a:r>
            <a:rPr lang="en-GB" dirty="0"/>
            <a:t>Have you spoken ( or have a plan) to your Local GPs re Pharmacy First Launch?</a:t>
          </a:r>
          <a:endParaRPr lang="en-US" dirty="0"/>
        </a:p>
      </dgm:t>
    </dgm:pt>
    <dgm:pt modelId="{95A7FDD7-9D8A-4D9D-BA12-12466D435A2E}" type="parTrans" cxnId="{D1B77E5E-1FF1-4F02-9069-D00272367F0A}">
      <dgm:prSet/>
      <dgm:spPr/>
      <dgm:t>
        <a:bodyPr/>
        <a:lstStyle/>
        <a:p>
          <a:endParaRPr lang="en-US"/>
        </a:p>
      </dgm:t>
    </dgm:pt>
    <dgm:pt modelId="{16416595-10E2-4576-BC1C-868B7188F7A0}" type="sibTrans" cxnId="{D1B77E5E-1FF1-4F02-9069-D00272367F0A}">
      <dgm:prSet/>
      <dgm:spPr/>
      <dgm:t>
        <a:bodyPr/>
        <a:lstStyle/>
        <a:p>
          <a:endParaRPr lang="en-US"/>
        </a:p>
      </dgm:t>
    </dgm:pt>
    <dgm:pt modelId="{D91A692C-FA4D-4E68-B6BD-2931AC00A470}">
      <dgm:prSet/>
      <dgm:spPr/>
      <dgm:t>
        <a:bodyPr/>
        <a:lstStyle/>
        <a:p>
          <a:r>
            <a:rPr lang="en-GB" dirty="0"/>
            <a:t>Some CP have liaised with GP- Advising initial referrals for  Clinical Pathway-Uncomplicated UTI only</a:t>
          </a:r>
          <a:endParaRPr lang="en-US" dirty="0"/>
        </a:p>
      </dgm:t>
    </dgm:pt>
    <dgm:pt modelId="{940F87AC-530B-461A-9903-823023654325}" type="parTrans" cxnId="{DD892323-DC8A-4204-A9E8-CB15FA38B8BB}">
      <dgm:prSet/>
      <dgm:spPr/>
      <dgm:t>
        <a:bodyPr/>
        <a:lstStyle/>
        <a:p>
          <a:endParaRPr lang="en-US"/>
        </a:p>
      </dgm:t>
    </dgm:pt>
    <dgm:pt modelId="{6F44EEEF-FFD3-4FCA-B55C-B93986E00ACF}" type="sibTrans" cxnId="{DD892323-DC8A-4204-A9E8-CB15FA38B8BB}">
      <dgm:prSet/>
      <dgm:spPr/>
      <dgm:t>
        <a:bodyPr/>
        <a:lstStyle/>
        <a:p>
          <a:endParaRPr lang="en-US"/>
        </a:p>
      </dgm:t>
    </dgm:pt>
    <dgm:pt modelId="{373410F6-4274-4462-9736-A9BDA0886147}">
      <dgm:prSet/>
      <dgm:spPr/>
      <dgm:t>
        <a:bodyPr/>
        <a:lstStyle/>
        <a:p>
          <a:r>
            <a:rPr lang="en-GB"/>
            <a:t>Have you agreed local process re: Referrals/Escalation?</a:t>
          </a:r>
          <a:endParaRPr lang="en-US"/>
        </a:p>
      </dgm:t>
    </dgm:pt>
    <dgm:pt modelId="{AC6EBE3B-D716-4C91-9F8C-150DBB7D2B9B}" type="parTrans" cxnId="{911004ED-6C1B-4F94-AEB8-0FB449E5C992}">
      <dgm:prSet/>
      <dgm:spPr/>
      <dgm:t>
        <a:bodyPr/>
        <a:lstStyle/>
        <a:p>
          <a:endParaRPr lang="en-US"/>
        </a:p>
      </dgm:t>
    </dgm:pt>
    <dgm:pt modelId="{30904389-0667-4A7B-AA30-F3D1816358EC}" type="sibTrans" cxnId="{911004ED-6C1B-4F94-AEB8-0FB449E5C992}">
      <dgm:prSet/>
      <dgm:spPr/>
      <dgm:t>
        <a:bodyPr/>
        <a:lstStyle/>
        <a:p>
          <a:endParaRPr lang="en-US"/>
        </a:p>
      </dgm:t>
    </dgm:pt>
    <dgm:pt modelId="{EAE26C94-EEA3-4686-A34F-5BD82843123D}">
      <dgm:prSet/>
      <dgm:spPr/>
      <dgm:t>
        <a:bodyPr/>
        <a:lstStyle/>
        <a:p>
          <a:r>
            <a:rPr lang="en-GB"/>
            <a:t>GP- Should Refer Patients NOT Signpost to Facilitate CP Workflow</a:t>
          </a:r>
          <a:endParaRPr lang="en-US"/>
        </a:p>
      </dgm:t>
    </dgm:pt>
    <dgm:pt modelId="{D78F7957-CE1E-4F72-86A4-30F817AB600B}" type="parTrans" cxnId="{13A89234-A82B-4E43-B85A-276220524C49}">
      <dgm:prSet/>
      <dgm:spPr/>
      <dgm:t>
        <a:bodyPr/>
        <a:lstStyle/>
        <a:p>
          <a:endParaRPr lang="en-US"/>
        </a:p>
      </dgm:t>
    </dgm:pt>
    <dgm:pt modelId="{7988465A-412B-427A-9115-B4443802F1B0}" type="sibTrans" cxnId="{13A89234-A82B-4E43-B85A-276220524C49}">
      <dgm:prSet/>
      <dgm:spPr/>
      <dgm:t>
        <a:bodyPr/>
        <a:lstStyle/>
        <a:p>
          <a:endParaRPr lang="en-US"/>
        </a:p>
      </dgm:t>
    </dgm:pt>
    <dgm:pt modelId="{6AEEDA37-5DDE-47FD-BBDF-AE12F05046BD}">
      <dgm:prSet/>
      <dgm:spPr/>
      <dgm:t>
        <a:bodyPr/>
        <a:lstStyle/>
        <a:p>
          <a:r>
            <a:rPr lang="en-GB"/>
            <a:t>Check GP knows CPCS will continue part of Pharmacy First</a:t>
          </a:r>
          <a:endParaRPr lang="en-US"/>
        </a:p>
      </dgm:t>
    </dgm:pt>
    <dgm:pt modelId="{8199CB64-8986-4029-AF97-B1B553EA6C9F}" type="parTrans" cxnId="{498196E6-FC3B-4183-AFE6-FDE5EAD83C47}">
      <dgm:prSet/>
      <dgm:spPr/>
      <dgm:t>
        <a:bodyPr/>
        <a:lstStyle/>
        <a:p>
          <a:endParaRPr lang="en-US"/>
        </a:p>
      </dgm:t>
    </dgm:pt>
    <dgm:pt modelId="{F210F13E-35BB-4BF7-9154-6E2BE02B4E34}" type="sibTrans" cxnId="{498196E6-FC3B-4183-AFE6-FDE5EAD83C47}">
      <dgm:prSet/>
      <dgm:spPr/>
      <dgm:t>
        <a:bodyPr/>
        <a:lstStyle/>
        <a:p>
          <a:endParaRPr lang="en-US"/>
        </a:p>
      </dgm:t>
    </dgm:pt>
    <dgm:pt modelId="{7D1F363D-DD55-483C-A970-DE8D464DB058}">
      <dgm:prSet/>
      <dgm:spPr/>
      <dgm:t>
        <a:bodyPr/>
        <a:lstStyle/>
        <a:p>
          <a:r>
            <a:rPr lang="en-GB" dirty="0"/>
            <a:t>Currently, NHS Referral Outcomes will come via NHS Mail as for CPCS</a:t>
          </a:r>
          <a:endParaRPr lang="en-US" dirty="0"/>
        </a:p>
      </dgm:t>
    </dgm:pt>
    <dgm:pt modelId="{CBA32E4F-815F-4FD8-B24F-D4706F3F79E3}" type="parTrans" cxnId="{6A0668F8-F404-4CEA-978B-6C5DA1C89746}">
      <dgm:prSet/>
      <dgm:spPr/>
      <dgm:t>
        <a:bodyPr/>
        <a:lstStyle/>
        <a:p>
          <a:endParaRPr lang="en-US"/>
        </a:p>
      </dgm:t>
    </dgm:pt>
    <dgm:pt modelId="{6B83EED4-F31F-45CE-90A0-13F32477FD4F}" type="sibTrans" cxnId="{6A0668F8-F404-4CEA-978B-6C5DA1C89746}">
      <dgm:prSet/>
      <dgm:spPr/>
      <dgm:t>
        <a:bodyPr/>
        <a:lstStyle/>
        <a:p>
          <a:endParaRPr lang="en-US"/>
        </a:p>
      </dgm:t>
    </dgm:pt>
    <dgm:pt modelId="{46CAD58B-58CC-461D-AEC8-DCF54D352224}">
      <dgm:prSet/>
      <dgm:spPr/>
      <dgm:t>
        <a:bodyPr/>
        <a:lstStyle/>
        <a:p>
          <a:r>
            <a:rPr lang="en-GB" dirty="0"/>
            <a:t>Speak to your GPs re GP Connect-Once Testing Complete- Referral Outcomes Info Will Arrive into Workflow AND Clinical Record</a:t>
          </a:r>
          <a:endParaRPr lang="en-US" dirty="0"/>
        </a:p>
      </dgm:t>
    </dgm:pt>
    <dgm:pt modelId="{85346979-FA16-4FD3-AA52-2D0F4E219264}" type="parTrans" cxnId="{3B4BC5EA-C0DD-48D0-AADB-F17387024A79}">
      <dgm:prSet/>
      <dgm:spPr/>
      <dgm:t>
        <a:bodyPr/>
        <a:lstStyle/>
        <a:p>
          <a:endParaRPr lang="en-US"/>
        </a:p>
      </dgm:t>
    </dgm:pt>
    <dgm:pt modelId="{826DB3DB-4A44-4CC2-8A76-EA720BA04F3B}" type="sibTrans" cxnId="{3B4BC5EA-C0DD-48D0-AADB-F17387024A79}">
      <dgm:prSet/>
      <dgm:spPr/>
      <dgm:t>
        <a:bodyPr/>
        <a:lstStyle/>
        <a:p>
          <a:endParaRPr lang="en-US"/>
        </a:p>
      </dgm:t>
    </dgm:pt>
    <dgm:pt modelId="{402395F5-E0C5-4D90-9246-C5AE9BBFD3CE}" type="pres">
      <dgm:prSet presAssocID="{459291A5-B2D9-40FC-BBEA-56D06712DEC1}" presName="root" presStyleCnt="0">
        <dgm:presLayoutVars>
          <dgm:dir/>
          <dgm:resizeHandles val="exact"/>
        </dgm:presLayoutVars>
      </dgm:prSet>
      <dgm:spPr/>
    </dgm:pt>
    <dgm:pt modelId="{060DB54D-616D-4BFE-A36F-304095600BE7}" type="pres">
      <dgm:prSet presAssocID="{D1385C1B-A3E1-43E8-9564-B8E2BAB2D3F8}" presName="compNode" presStyleCnt="0"/>
      <dgm:spPr/>
    </dgm:pt>
    <dgm:pt modelId="{C59B3C41-FAC9-4E7D-8D1A-EA5D2F0AEDE4}" type="pres">
      <dgm:prSet presAssocID="{D1385C1B-A3E1-43E8-9564-B8E2BAB2D3F8}" presName="bgRect" presStyleLbl="bgShp" presStyleIdx="0" presStyleCnt="7" custScaleY="134159"/>
      <dgm:spPr>
        <a:solidFill>
          <a:schemeClr val="bg2">
            <a:lumMod val="60000"/>
            <a:lumOff val="40000"/>
          </a:schemeClr>
        </a:solidFill>
      </dgm:spPr>
    </dgm:pt>
    <dgm:pt modelId="{1CBD00B9-C4AC-4EAE-ABAE-3276E0B5ABCA}" type="pres">
      <dgm:prSet presAssocID="{D1385C1B-A3E1-43E8-9564-B8E2BAB2D3F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E52AD233-2520-42CF-92A4-8C30BB4A3D67}" type="pres">
      <dgm:prSet presAssocID="{D1385C1B-A3E1-43E8-9564-B8E2BAB2D3F8}" presName="spaceRect" presStyleCnt="0"/>
      <dgm:spPr/>
    </dgm:pt>
    <dgm:pt modelId="{E572290A-E3E3-4976-9900-35CE62D4B6D4}" type="pres">
      <dgm:prSet presAssocID="{D1385C1B-A3E1-43E8-9564-B8E2BAB2D3F8}" presName="parTx" presStyleLbl="revTx" presStyleIdx="0" presStyleCnt="7">
        <dgm:presLayoutVars>
          <dgm:chMax val="0"/>
          <dgm:chPref val="0"/>
        </dgm:presLayoutVars>
      </dgm:prSet>
      <dgm:spPr/>
    </dgm:pt>
    <dgm:pt modelId="{1567A9BB-61E2-4AFC-BACD-013684F38FA3}" type="pres">
      <dgm:prSet presAssocID="{16416595-10E2-4576-BC1C-868B7188F7A0}" presName="sibTrans" presStyleCnt="0"/>
      <dgm:spPr/>
    </dgm:pt>
    <dgm:pt modelId="{31FDE8F7-F741-4727-B018-C06C95A88D71}" type="pres">
      <dgm:prSet presAssocID="{D91A692C-FA4D-4E68-B6BD-2931AC00A470}" presName="compNode" presStyleCnt="0"/>
      <dgm:spPr/>
    </dgm:pt>
    <dgm:pt modelId="{EDE6C7C6-01C3-41AA-8747-04D737086415}" type="pres">
      <dgm:prSet presAssocID="{D91A692C-FA4D-4E68-B6BD-2931AC00A470}" presName="bgRect" presStyleLbl="bgShp" presStyleIdx="1" presStyleCnt="7" custScaleY="110479"/>
      <dgm:spPr>
        <a:solidFill>
          <a:schemeClr val="accent5">
            <a:lumMod val="60000"/>
            <a:lumOff val="40000"/>
          </a:schemeClr>
        </a:solidFill>
      </dgm:spPr>
    </dgm:pt>
    <dgm:pt modelId="{C6B0F566-752A-4D31-89BF-37346C67A41F}" type="pres">
      <dgm:prSet presAssocID="{D91A692C-FA4D-4E68-B6BD-2931AC00A47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806414D-4EDD-449B-863A-443E12660ED9}" type="pres">
      <dgm:prSet presAssocID="{D91A692C-FA4D-4E68-B6BD-2931AC00A470}" presName="spaceRect" presStyleCnt="0"/>
      <dgm:spPr/>
    </dgm:pt>
    <dgm:pt modelId="{2844B525-42BE-4FEA-B0F9-2F7A2F308351}" type="pres">
      <dgm:prSet presAssocID="{D91A692C-FA4D-4E68-B6BD-2931AC00A470}" presName="parTx" presStyleLbl="revTx" presStyleIdx="1" presStyleCnt="7" custScaleY="129061">
        <dgm:presLayoutVars>
          <dgm:chMax val="0"/>
          <dgm:chPref val="0"/>
        </dgm:presLayoutVars>
      </dgm:prSet>
      <dgm:spPr/>
    </dgm:pt>
    <dgm:pt modelId="{450328BB-1679-4850-97CC-399CEBF88F52}" type="pres">
      <dgm:prSet presAssocID="{6F44EEEF-FFD3-4FCA-B55C-B93986E00ACF}" presName="sibTrans" presStyleCnt="0"/>
      <dgm:spPr/>
    </dgm:pt>
    <dgm:pt modelId="{4C790EAC-3774-42FD-98C2-50E5A045D2E9}" type="pres">
      <dgm:prSet presAssocID="{373410F6-4274-4462-9736-A9BDA0886147}" presName="compNode" presStyleCnt="0"/>
      <dgm:spPr/>
    </dgm:pt>
    <dgm:pt modelId="{5D539610-C3F1-4EA9-89A5-A16B8456CF12}" type="pres">
      <dgm:prSet presAssocID="{373410F6-4274-4462-9736-A9BDA0886147}" presName="bgRect" presStyleLbl="bgShp" presStyleIdx="2" presStyleCnt="7"/>
      <dgm:spPr>
        <a:solidFill>
          <a:schemeClr val="bg2">
            <a:lumMod val="60000"/>
            <a:lumOff val="40000"/>
          </a:schemeClr>
        </a:solidFill>
      </dgm:spPr>
    </dgm:pt>
    <dgm:pt modelId="{A5B64197-9F82-486F-B7E9-613104745675}" type="pres">
      <dgm:prSet presAssocID="{373410F6-4274-4462-9736-A9BDA088614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E4C2356-A36D-4F50-A678-468767574F2C}" type="pres">
      <dgm:prSet presAssocID="{373410F6-4274-4462-9736-A9BDA0886147}" presName="spaceRect" presStyleCnt="0"/>
      <dgm:spPr/>
    </dgm:pt>
    <dgm:pt modelId="{6CF31949-678B-42A8-8B57-AF6C922F49B6}" type="pres">
      <dgm:prSet presAssocID="{373410F6-4274-4462-9736-A9BDA0886147}" presName="parTx" presStyleLbl="revTx" presStyleIdx="2" presStyleCnt="7">
        <dgm:presLayoutVars>
          <dgm:chMax val="0"/>
          <dgm:chPref val="0"/>
        </dgm:presLayoutVars>
      </dgm:prSet>
      <dgm:spPr/>
    </dgm:pt>
    <dgm:pt modelId="{FCC61F85-AFB6-4389-B684-685055B9F186}" type="pres">
      <dgm:prSet presAssocID="{30904389-0667-4A7B-AA30-F3D1816358EC}" presName="sibTrans" presStyleCnt="0"/>
      <dgm:spPr/>
    </dgm:pt>
    <dgm:pt modelId="{D6511507-8BAC-4DBC-8AAE-EFA1505DC105}" type="pres">
      <dgm:prSet presAssocID="{EAE26C94-EEA3-4686-A34F-5BD82843123D}" presName="compNode" presStyleCnt="0"/>
      <dgm:spPr/>
    </dgm:pt>
    <dgm:pt modelId="{8A11AAFD-71E4-4CBD-97E0-DF1E3E2CE257}" type="pres">
      <dgm:prSet presAssocID="{EAE26C94-EEA3-4686-A34F-5BD82843123D}" presName="bgRect" presStyleLbl="bgShp" presStyleIdx="3" presStyleCnt="7"/>
      <dgm:spPr>
        <a:solidFill>
          <a:schemeClr val="accent5">
            <a:lumMod val="60000"/>
            <a:lumOff val="40000"/>
          </a:schemeClr>
        </a:solidFill>
      </dgm:spPr>
    </dgm:pt>
    <dgm:pt modelId="{985A02F9-6B40-4B81-AEC7-69B135189021}" type="pres">
      <dgm:prSet presAssocID="{EAE26C94-EEA3-4686-A34F-5BD82843123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82F25FE-E1D0-4EF8-9086-1F60593C8EE0}" type="pres">
      <dgm:prSet presAssocID="{EAE26C94-EEA3-4686-A34F-5BD82843123D}" presName="spaceRect" presStyleCnt="0"/>
      <dgm:spPr/>
    </dgm:pt>
    <dgm:pt modelId="{46ED9733-052A-485A-ABEE-379C441186E0}" type="pres">
      <dgm:prSet presAssocID="{EAE26C94-EEA3-4686-A34F-5BD82843123D}" presName="parTx" presStyleLbl="revTx" presStyleIdx="3" presStyleCnt="7">
        <dgm:presLayoutVars>
          <dgm:chMax val="0"/>
          <dgm:chPref val="0"/>
        </dgm:presLayoutVars>
      </dgm:prSet>
      <dgm:spPr/>
    </dgm:pt>
    <dgm:pt modelId="{4AA1D629-C86D-46FA-BC59-A091A2950E6C}" type="pres">
      <dgm:prSet presAssocID="{7988465A-412B-427A-9115-B4443802F1B0}" presName="sibTrans" presStyleCnt="0"/>
      <dgm:spPr/>
    </dgm:pt>
    <dgm:pt modelId="{C09B4307-FD38-4ED0-AFEE-98D1F53F70CF}" type="pres">
      <dgm:prSet presAssocID="{6AEEDA37-5DDE-47FD-BBDF-AE12F05046BD}" presName="compNode" presStyleCnt="0"/>
      <dgm:spPr/>
    </dgm:pt>
    <dgm:pt modelId="{B34FDD4E-F988-49F3-A897-31B56F637D23}" type="pres">
      <dgm:prSet presAssocID="{6AEEDA37-5DDE-47FD-BBDF-AE12F05046BD}" presName="bgRect" presStyleLbl="bgShp" presStyleIdx="4" presStyleCnt="7"/>
      <dgm:spPr>
        <a:solidFill>
          <a:schemeClr val="bg2">
            <a:lumMod val="60000"/>
            <a:lumOff val="40000"/>
          </a:schemeClr>
        </a:solidFill>
      </dgm:spPr>
    </dgm:pt>
    <dgm:pt modelId="{ED510E01-E5D1-44EE-B453-6A4AAC335185}" type="pres">
      <dgm:prSet presAssocID="{6AEEDA37-5DDE-47FD-BBDF-AE12F05046B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B976B7-383A-44FD-AFC0-63497CB77563}" type="pres">
      <dgm:prSet presAssocID="{6AEEDA37-5DDE-47FD-BBDF-AE12F05046BD}" presName="spaceRect" presStyleCnt="0"/>
      <dgm:spPr/>
    </dgm:pt>
    <dgm:pt modelId="{1E27DB02-88D9-4AA9-88A4-A7788FC00185}" type="pres">
      <dgm:prSet presAssocID="{6AEEDA37-5DDE-47FD-BBDF-AE12F05046BD}" presName="parTx" presStyleLbl="revTx" presStyleIdx="4" presStyleCnt="7">
        <dgm:presLayoutVars>
          <dgm:chMax val="0"/>
          <dgm:chPref val="0"/>
        </dgm:presLayoutVars>
      </dgm:prSet>
      <dgm:spPr/>
    </dgm:pt>
    <dgm:pt modelId="{4BFF432B-2E66-4627-A540-98F6A3B6EAE0}" type="pres">
      <dgm:prSet presAssocID="{F210F13E-35BB-4BF7-9154-6E2BE02B4E34}" presName="sibTrans" presStyleCnt="0"/>
      <dgm:spPr/>
    </dgm:pt>
    <dgm:pt modelId="{11FF3172-323D-4EB7-9D39-22524D77A860}" type="pres">
      <dgm:prSet presAssocID="{7D1F363D-DD55-483C-A970-DE8D464DB058}" presName="compNode" presStyleCnt="0"/>
      <dgm:spPr/>
    </dgm:pt>
    <dgm:pt modelId="{44930606-2778-4A05-AFE8-4A485D002E39}" type="pres">
      <dgm:prSet presAssocID="{7D1F363D-DD55-483C-A970-DE8D464DB058}" presName="bgRect" presStyleLbl="bgShp" presStyleIdx="5" presStyleCnt="7"/>
      <dgm:spPr>
        <a:solidFill>
          <a:schemeClr val="accent5">
            <a:lumMod val="60000"/>
            <a:lumOff val="40000"/>
          </a:schemeClr>
        </a:solidFill>
      </dgm:spPr>
    </dgm:pt>
    <dgm:pt modelId="{3B3993D2-5728-4F01-93C3-5DC74A76D978}" type="pres">
      <dgm:prSet presAssocID="{7D1F363D-DD55-483C-A970-DE8D464DB05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95B36DA-953B-4A2D-857C-E7800D12FC84}" type="pres">
      <dgm:prSet presAssocID="{7D1F363D-DD55-483C-A970-DE8D464DB058}" presName="spaceRect" presStyleCnt="0"/>
      <dgm:spPr/>
    </dgm:pt>
    <dgm:pt modelId="{039A3DCD-35B8-4E4F-BA4D-C1A6D34D1421}" type="pres">
      <dgm:prSet presAssocID="{7D1F363D-DD55-483C-A970-DE8D464DB058}" presName="parTx" presStyleLbl="revTx" presStyleIdx="5" presStyleCnt="7">
        <dgm:presLayoutVars>
          <dgm:chMax val="0"/>
          <dgm:chPref val="0"/>
        </dgm:presLayoutVars>
      </dgm:prSet>
      <dgm:spPr/>
    </dgm:pt>
    <dgm:pt modelId="{C68F4286-5940-422D-BBD1-A25DA69EA03C}" type="pres">
      <dgm:prSet presAssocID="{6B83EED4-F31F-45CE-90A0-13F32477FD4F}" presName="sibTrans" presStyleCnt="0"/>
      <dgm:spPr/>
    </dgm:pt>
    <dgm:pt modelId="{F7B94B23-BFD2-4C28-934C-61BF8EDAD307}" type="pres">
      <dgm:prSet presAssocID="{46CAD58B-58CC-461D-AEC8-DCF54D352224}" presName="compNode" presStyleCnt="0"/>
      <dgm:spPr/>
    </dgm:pt>
    <dgm:pt modelId="{29A8807C-29BE-41BA-A186-F0BC7E45C9B5}" type="pres">
      <dgm:prSet presAssocID="{46CAD58B-58CC-461D-AEC8-DCF54D352224}" presName="bgRect" presStyleLbl="bgShp" presStyleIdx="6" presStyleCnt="7" custScaleY="125901"/>
      <dgm:spPr>
        <a:solidFill>
          <a:schemeClr val="bg2">
            <a:lumMod val="60000"/>
            <a:lumOff val="40000"/>
          </a:schemeClr>
        </a:solidFill>
      </dgm:spPr>
    </dgm:pt>
    <dgm:pt modelId="{D9D3DA8F-6A14-4701-BF6E-9FC8DC971CB6}" type="pres">
      <dgm:prSet presAssocID="{46CAD58B-58CC-461D-AEC8-DCF54D35222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0207207-9B58-4D92-AC58-70C378D9EF2C}" type="pres">
      <dgm:prSet presAssocID="{46CAD58B-58CC-461D-AEC8-DCF54D352224}" presName="spaceRect" presStyleCnt="0"/>
      <dgm:spPr/>
    </dgm:pt>
    <dgm:pt modelId="{54489225-5F23-433C-B6C3-C7898C35EF48}" type="pres">
      <dgm:prSet presAssocID="{46CAD58B-58CC-461D-AEC8-DCF54D35222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49DB900-A42A-4CBB-8F09-609A276FD4DF}" type="presOf" srcId="{D91A692C-FA4D-4E68-B6BD-2931AC00A470}" destId="{2844B525-42BE-4FEA-B0F9-2F7A2F308351}" srcOrd="0" destOrd="0" presId="urn:microsoft.com/office/officeart/2018/2/layout/IconVerticalSolidList"/>
    <dgm:cxn modelId="{DD892323-DC8A-4204-A9E8-CB15FA38B8BB}" srcId="{459291A5-B2D9-40FC-BBEA-56D06712DEC1}" destId="{D91A692C-FA4D-4E68-B6BD-2931AC00A470}" srcOrd="1" destOrd="0" parTransId="{940F87AC-530B-461A-9903-823023654325}" sibTransId="{6F44EEEF-FFD3-4FCA-B55C-B93986E00ACF}"/>
    <dgm:cxn modelId="{8EC1BA29-B59B-4A62-AB2B-30D8374D3284}" type="presOf" srcId="{373410F6-4274-4462-9736-A9BDA0886147}" destId="{6CF31949-678B-42A8-8B57-AF6C922F49B6}" srcOrd="0" destOrd="0" presId="urn:microsoft.com/office/officeart/2018/2/layout/IconVerticalSolidList"/>
    <dgm:cxn modelId="{13A89234-A82B-4E43-B85A-276220524C49}" srcId="{459291A5-B2D9-40FC-BBEA-56D06712DEC1}" destId="{EAE26C94-EEA3-4686-A34F-5BD82843123D}" srcOrd="3" destOrd="0" parTransId="{D78F7957-CE1E-4F72-86A4-30F817AB600B}" sibTransId="{7988465A-412B-427A-9115-B4443802F1B0}"/>
    <dgm:cxn modelId="{22F41C49-6F90-4A9D-B89D-D9CE0B3C571E}" type="presOf" srcId="{EAE26C94-EEA3-4686-A34F-5BD82843123D}" destId="{46ED9733-052A-485A-ABEE-379C441186E0}" srcOrd="0" destOrd="0" presId="urn:microsoft.com/office/officeart/2018/2/layout/IconVerticalSolidList"/>
    <dgm:cxn modelId="{BA46B74E-6CA0-49A0-9C88-C2A9EE139747}" type="presOf" srcId="{46CAD58B-58CC-461D-AEC8-DCF54D352224}" destId="{54489225-5F23-433C-B6C3-C7898C35EF48}" srcOrd="0" destOrd="0" presId="urn:microsoft.com/office/officeart/2018/2/layout/IconVerticalSolidList"/>
    <dgm:cxn modelId="{5AC1EC4F-F405-4883-8A8A-4FE1FB80077B}" type="presOf" srcId="{459291A5-B2D9-40FC-BBEA-56D06712DEC1}" destId="{402395F5-E0C5-4D90-9246-C5AE9BBFD3CE}" srcOrd="0" destOrd="0" presId="urn:microsoft.com/office/officeart/2018/2/layout/IconVerticalSolidList"/>
    <dgm:cxn modelId="{D1B77E5E-1FF1-4F02-9069-D00272367F0A}" srcId="{459291A5-B2D9-40FC-BBEA-56D06712DEC1}" destId="{D1385C1B-A3E1-43E8-9564-B8E2BAB2D3F8}" srcOrd="0" destOrd="0" parTransId="{95A7FDD7-9D8A-4D9D-BA12-12466D435A2E}" sibTransId="{16416595-10E2-4576-BC1C-868B7188F7A0}"/>
    <dgm:cxn modelId="{6FD5E488-3337-48F5-81FD-FB5288EDE883}" type="presOf" srcId="{D1385C1B-A3E1-43E8-9564-B8E2BAB2D3F8}" destId="{E572290A-E3E3-4976-9900-35CE62D4B6D4}" srcOrd="0" destOrd="0" presId="urn:microsoft.com/office/officeart/2018/2/layout/IconVerticalSolidList"/>
    <dgm:cxn modelId="{78BC1689-D745-445D-A152-F2CBA4A2F0E7}" type="presOf" srcId="{6AEEDA37-5DDE-47FD-BBDF-AE12F05046BD}" destId="{1E27DB02-88D9-4AA9-88A4-A7788FC00185}" srcOrd="0" destOrd="0" presId="urn:microsoft.com/office/officeart/2018/2/layout/IconVerticalSolidList"/>
    <dgm:cxn modelId="{DAE297D3-FD4E-4B59-9F0A-EDBB967C87FE}" type="presOf" srcId="{7D1F363D-DD55-483C-A970-DE8D464DB058}" destId="{039A3DCD-35B8-4E4F-BA4D-C1A6D34D1421}" srcOrd="0" destOrd="0" presId="urn:microsoft.com/office/officeart/2018/2/layout/IconVerticalSolidList"/>
    <dgm:cxn modelId="{498196E6-FC3B-4183-AFE6-FDE5EAD83C47}" srcId="{459291A5-B2D9-40FC-BBEA-56D06712DEC1}" destId="{6AEEDA37-5DDE-47FD-BBDF-AE12F05046BD}" srcOrd="4" destOrd="0" parTransId="{8199CB64-8986-4029-AF97-B1B553EA6C9F}" sibTransId="{F210F13E-35BB-4BF7-9154-6E2BE02B4E34}"/>
    <dgm:cxn modelId="{3B4BC5EA-C0DD-48D0-AADB-F17387024A79}" srcId="{459291A5-B2D9-40FC-BBEA-56D06712DEC1}" destId="{46CAD58B-58CC-461D-AEC8-DCF54D352224}" srcOrd="6" destOrd="0" parTransId="{85346979-FA16-4FD3-AA52-2D0F4E219264}" sibTransId="{826DB3DB-4A44-4CC2-8A76-EA720BA04F3B}"/>
    <dgm:cxn modelId="{911004ED-6C1B-4F94-AEB8-0FB449E5C992}" srcId="{459291A5-B2D9-40FC-BBEA-56D06712DEC1}" destId="{373410F6-4274-4462-9736-A9BDA0886147}" srcOrd="2" destOrd="0" parTransId="{AC6EBE3B-D716-4C91-9F8C-150DBB7D2B9B}" sibTransId="{30904389-0667-4A7B-AA30-F3D1816358EC}"/>
    <dgm:cxn modelId="{6A0668F8-F404-4CEA-978B-6C5DA1C89746}" srcId="{459291A5-B2D9-40FC-BBEA-56D06712DEC1}" destId="{7D1F363D-DD55-483C-A970-DE8D464DB058}" srcOrd="5" destOrd="0" parTransId="{CBA32E4F-815F-4FD8-B24F-D4706F3F79E3}" sibTransId="{6B83EED4-F31F-45CE-90A0-13F32477FD4F}"/>
    <dgm:cxn modelId="{65362AAD-EFD9-4EDE-9DAC-80792DA38EAE}" type="presParOf" srcId="{402395F5-E0C5-4D90-9246-C5AE9BBFD3CE}" destId="{060DB54D-616D-4BFE-A36F-304095600BE7}" srcOrd="0" destOrd="0" presId="urn:microsoft.com/office/officeart/2018/2/layout/IconVerticalSolidList"/>
    <dgm:cxn modelId="{75950ED4-E7E2-4057-BDB1-18FD3933DEAD}" type="presParOf" srcId="{060DB54D-616D-4BFE-A36F-304095600BE7}" destId="{C59B3C41-FAC9-4E7D-8D1A-EA5D2F0AEDE4}" srcOrd="0" destOrd="0" presId="urn:microsoft.com/office/officeart/2018/2/layout/IconVerticalSolidList"/>
    <dgm:cxn modelId="{1CDEF6B0-2D88-4DA7-808D-157CB6BB36B1}" type="presParOf" srcId="{060DB54D-616D-4BFE-A36F-304095600BE7}" destId="{1CBD00B9-C4AC-4EAE-ABAE-3276E0B5ABCA}" srcOrd="1" destOrd="0" presId="urn:microsoft.com/office/officeart/2018/2/layout/IconVerticalSolidList"/>
    <dgm:cxn modelId="{FCA7637D-7934-4779-8C96-F6C5E8D0447E}" type="presParOf" srcId="{060DB54D-616D-4BFE-A36F-304095600BE7}" destId="{E52AD233-2520-42CF-92A4-8C30BB4A3D67}" srcOrd="2" destOrd="0" presId="urn:microsoft.com/office/officeart/2018/2/layout/IconVerticalSolidList"/>
    <dgm:cxn modelId="{EAA3C36A-D2C6-40F9-9ABF-8C88058BAB76}" type="presParOf" srcId="{060DB54D-616D-4BFE-A36F-304095600BE7}" destId="{E572290A-E3E3-4976-9900-35CE62D4B6D4}" srcOrd="3" destOrd="0" presId="urn:microsoft.com/office/officeart/2018/2/layout/IconVerticalSolidList"/>
    <dgm:cxn modelId="{E5B28391-15C7-4AF3-920B-2A087356E738}" type="presParOf" srcId="{402395F5-E0C5-4D90-9246-C5AE9BBFD3CE}" destId="{1567A9BB-61E2-4AFC-BACD-013684F38FA3}" srcOrd="1" destOrd="0" presId="urn:microsoft.com/office/officeart/2018/2/layout/IconVerticalSolidList"/>
    <dgm:cxn modelId="{6FA77F8A-BF0D-4910-8110-5BF4B74C0528}" type="presParOf" srcId="{402395F5-E0C5-4D90-9246-C5AE9BBFD3CE}" destId="{31FDE8F7-F741-4727-B018-C06C95A88D71}" srcOrd="2" destOrd="0" presId="urn:microsoft.com/office/officeart/2018/2/layout/IconVerticalSolidList"/>
    <dgm:cxn modelId="{F1FFC671-6746-4A39-95B9-3D09C8B5CB63}" type="presParOf" srcId="{31FDE8F7-F741-4727-B018-C06C95A88D71}" destId="{EDE6C7C6-01C3-41AA-8747-04D737086415}" srcOrd="0" destOrd="0" presId="urn:microsoft.com/office/officeart/2018/2/layout/IconVerticalSolidList"/>
    <dgm:cxn modelId="{8B0C4EEF-2C10-4BD7-92B1-691854B24840}" type="presParOf" srcId="{31FDE8F7-F741-4727-B018-C06C95A88D71}" destId="{C6B0F566-752A-4D31-89BF-37346C67A41F}" srcOrd="1" destOrd="0" presId="urn:microsoft.com/office/officeart/2018/2/layout/IconVerticalSolidList"/>
    <dgm:cxn modelId="{36B51294-2804-45F2-9CE3-0FE0617CA0A3}" type="presParOf" srcId="{31FDE8F7-F741-4727-B018-C06C95A88D71}" destId="{7806414D-4EDD-449B-863A-443E12660ED9}" srcOrd="2" destOrd="0" presId="urn:microsoft.com/office/officeart/2018/2/layout/IconVerticalSolidList"/>
    <dgm:cxn modelId="{4139AA07-7BEC-43C2-907E-4DD4B74C7424}" type="presParOf" srcId="{31FDE8F7-F741-4727-B018-C06C95A88D71}" destId="{2844B525-42BE-4FEA-B0F9-2F7A2F308351}" srcOrd="3" destOrd="0" presId="urn:microsoft.com/office/officeart/2018/2/layout/IconVerticalSolidList"/>
    <dgm:cxn modelId="{320E80BD-99E9-418F-81FD-57EC15770F9B}" type="presParOf" srcId="{402395F5-E0C5-4D90-9246-C5AE9BBFD3CE}" destId="{450328BB-1679-4850-97CC-399CEBF88F52}" srcOrd="3" destOrd="0" presId="urn:microsoft.com/office/officeart/2018/2/layout/IconVerticalSolidList"/>
    <dgm:cxn modelId="{5240D8A7-759E-409F-A711-43691B97FA97}" type="presParOf" srcId="{402395F5-E0C5-4D90-9246-C5AE9BBFD3CE}" destId="{4C790EAC-3774-42FD-98C2-50E5A045D2E9}" srcOrd="4" destOrd="0" presId="urn:microsoft.com/office/officeart/2018/2/layout/IconVerticalSolidList"/>
    <dgm:cxn modelId="{B06C51C6-AFFE-4FD0-A774-99B75FB5E811}" type="presParOf" srcId="{4C790EAC-3774-42FD-98C2-50E5A045D2E9}" destId="{5D539610-C3F1-4EA9-89A5-A16B8456CF12}" srcOrd="0" destOrd="0" presId="urn:microsoft.com/office/officeart/2018/2/layout/IconVerticalSolidList"/>
    <dgm:cxn modelId="{548DCCE3-EED3-4277-96A8-A650A58275CC}" type="presParOf" srcId="{4C790EAC-3774-42FD-98C2-50E5A045D2E9}" destId="{A5B64197-9F82-486F-B7E9-613104745675}" srcOrd="1" destOrd="0" presId="urn:microsoft.com/office/officeart/2018/2/layout/IconVerticalSolidList"/>
    <dgm:cxn modelId="{4045EA20-E125-4B41-9A1C-4A3C31C328EA}" type="presParOf" srcId="{4C790EAC-3774-42FD-98C2-50E5A045D2E9}" destId="{7E4C2356-A36D-4F50-A678-468767574F2C}" srcOrd="2" destOrd="0" presId="urn:microsoft.com/office/officeart/2018/2/layout/IconVerticalSolidList"/>
    <dgm:cxn modelId="{D762198A-AB85-47BE-9890-85B5CEBD7F0E}" type="presParOf" srcId="{4C790EAC-3774-42FD-98C2-50E5A045D2E9}" destId="{6CF31949-678B-42A8-8B57-AF6C922F49B6}" srcOrd="3" destOrd="0" presId="urn:microsoft.com/office/officeart/2018/2/layout/IconVerticalSolidList"/>
    <dgm:cxn modelId="{00A4A1EF-2809-4C07-BE1B-5415C39C05D1}" type="presParOf" srcId="{402395F5-E0C5-4D90-9246-C5AE9BBFD3CE}" destId="{FCC61F85-AFB6-4389-B684-685055B9F186}" srcOrd="5" destOrd="0" presId="urn:microsoft.com/office/officeart/2018/2/layout/IconVerticalSolidList"/>
    <dgm:cxn modelId="{9770E9C0-B7AE-4AED-9DA0-272DA72BA319}" type="presParOf" srcId="{402395F5-E0C5-4D90-9246-C5AE9BBFD3CE}" destId="{D6511507-8BAC-4DBC-8AAE-EFA1505DC105}" srcOrd="6" destOrd="0" presId="urn:microsoft.com/office/officeart/2018/2/layout/IconVerticalSolidList"/>
    <dgm:cxn modelId="{4ACFD2BF-7586-4702-9F25-5C6ED2670F5B}" type="presParOf" srcId="{D6511507-8BAC-4DBC-8AAE-EFA1505DC105}" destId="{8A11AAFD-71E4-4CBD-97E0-DF1E3E2CE257}" srcOrd="0" destOrd="0" presId="urn:microsoft.com/office/officeart/2018/2/layout/IconVerticalSolidList"/>
    <dgm:cxn modelId="{9F947370-B87B-4C1F-8AA3-CCDA03F60866}" type="presParOf" srcId="{D6511507-8BAC-4DBC-8AAE-EFA1505DC105}" destId="{985A02F9-6B40-4B81-AEC7-69B135189021}" srcOrd="1" destOrd="0" presId="urn:microsoft.com/office/officeart/2018/2/layout/IconVerticalSolidList"/>
    <dgm:cxn modelId="{0C5D40B7-1AB7-420E-BA52-2CD45BCC0719}" type="presParOf" srcId="{D6511507-8BAC-4DBC-8AAE-EFA1505DC105}" destId="{482F25FE-E1D0-4EF8-9086-1F60593C8EE0}" srcOrd="2" destOrd="0" presId="urn:microsoft.com/office/officeart/2018/2/layout/IconVerticalSolidList"/>
    <dgm:cxn modelId="{92CECCB5-6387-469C-98F6-26058F065719}" type="presParOf" srcId="{D6511507-8BAC-4DBC-8AAE-EFA1505DC105}" destId="{46ED9733-052A-485A-ABEE-379C441186E0}" srcOrd="3" destOrd="0" presId="urn:microsoft.com/office/officeart/2018/2/layout/IconVerticalSolidList"/>
    <dgm:cxn modelId="{69F87162-8072-41A2-847D-C6AD74DAD79A}" type="presParOf" srcId="{402395F5-E0C5-4D90-9246-C5AE9BBFD3CE}" destId="{4AA1D629-C86D-46FA-BC59-A091A2950E6C}" srcOrd="7" destOrd="0" presId="urn:microsoft.com/office/officeart/2018/2/layout/IconVerticalSolidList"/>
    <dgm:cxn modelId="{2F51603A-FB95-4558-BD8E-BBC88D1C4E30}" type="presParOf" srcId="{402395F5-E0C5-4D90-9246-C5AE9BBFD3CE}" destId="{C09B4307-FD38-4ED0-AFEE-98D1F53F70CF}" srcOrd="8" destOrd="0" presId="urn:microsoft.com/office/officeart/2018/2/layout/IconVerticalSolidList"/>
    <dgm:cxn modelId="{39329507-2F2C-455C-960B-32CB63E0935E}" type="presParOf" srcId="{C09B4307-FD38-4ED0-AFEE-98D1F53F70CF}" destId="{B34FDD4E-F988-49F3-A897-31B56F637D23}" srcOrd="0" destOrd="0" presId="urn:microsoft.com/office/officeart/2018/2/layout/IconVerticalSolidList"/>
    <dgm:cxn modelId="{443A2BCD-CD68-45C2-8A97-639260002ECA}" type="presParOf" srcId="{C09B4307-FD38-4ED0-AFEE-98D1F53F70CF}" destId="{ED510E01-E5D1-44EE-B453-6A4AAC335185}" srcOrd="1" destOrd="0" presId="urn:microsoft.com/office/officeart/2018/2/layout/IconVerticalSolidList"/>
    <dgm:cxn modelId="{235D8B65-A70C-43DE-9A79-1C7B5B4E4109}" type="presParOf" srcId="{C09B4307-FD38-4ED0-AFEE-98D1F53F70CF}" destId="{B4B976B7-383A-44FD-AFC0-63497CB77563}" srcOrd="2" destOrd="0" presId="urn:microsoft.com/office/officeart/2018/2/layout/IconVerticalSolidList"/>
    <dgm:cxn modelId="{3A8036E7-122B-4575-B1BB-2E442E081A47}" type="presParOf" srcId="{C09B4307-FD38-4ED0-AFEE-98D1F53F70CF}" destId="{1E27DB02-88D9-4AA9-88A4-A7788FC00185}" srcOrd="3" destOrd="0" presId="urn:microsoft.com/office/officeart/2018/2/layout/IconVerticalSolidList"/>
    <dgm:cxn modelId="{883154D2-B9EC-448D-AB6C-35242C2D32AD}" type="presParOf" srcId="{402395F5-E0C5-4D90-9246-C5AE9BBFD3CE}" destId="{4BFF432B-2E66-4627-A540-98F6A3B6EAE0}" srcOrd="9" destOrd="0" presId="urn:microsoft.com/office/officeart/2018/2/layout/IconVerticalSolidList"/>
    <dgm:cxn modelId="{951596A8-2E6F-4C9A-8C6D-81BAD4BAB168}" type="presParOf" srcId="{402395F5-E0C5-4D90-9246-C5AE9BBFD3CE}" destId="{11FF3172-323D-4EB7-9D39-22524D77A860}" srcOrd="10" destOrd="0" presId="urn:microsoft.com/office/officeart/2018/2/layout/IconVerticalSolidList"/>
    <dgm:cxn modelId="{8BE0677C-AA89-476A-9611-6BECE6E4ACFA}" type="presParOf" srcId="{11FF3172-323D-4EB7-9D39-22524D77A860}" destId="{44930606-2778-4A05-AFE8-4A485D002E39}" srcOrd="0" destOrd="0" presId="urn:microsoft.com/office/officeart/2018/2/layout/IconVerticalSolidList"/>
    <dgm:cxn modelId="{222B5B79-2A6F-433F-92FE-C49C3D5465D9}" type="presParOf" srcId="{11FF3172-323D-4EB7-9D39-22524D77A860}" destId="{3B3993D2-5728-4F01-93C3-5DC74A76D978}" srcOrd="1" destOrd="0" presId="urn:microsoft.com/office/officeart/2018/2/layout/IconVerticalSolidList"/>
    <dgm:cxn modelId="{DF99DED8-DD51-4B29-B8D3-DFD2C13DA217}" type="presParOf" srcId="{11FF3172-323D-4EB7-9D39-22524D77A860}" destId="{995B36DA-953B-4A2D-857C-E7800D12FC84}" srcOrd="2" destOrd="0" presId="urn:microsoft.com/office/officeart/2018/2/layout/IconVerticalSolidList"/>
    <dgm:cxn modelId="{54B8E44E-EA9B-4213-833F-CAD3B94650AE}" type="presParOf" srcId="{11FF3172-323D-4EB7-9D39-22524D77A860}" destId="{039A3DCD-35B8-4E4F-BA4D-C1A6D34D1421}" srcOrd="3" destOrd="0" presId="urn:microsoft.com/office/officeart/2018/2/layout/IconVerticalSolidList"/>
    <dgm:cxn modelId="{56033BC9-8474-4EDF-B6F9-95EE787147AF}" type="presParOf" srcId="{402395F5-E0C5-4D90-9246-C5AE9BBFD3CE}" destId="{C68F4286-5940-422D-BBD1-A25DA69EA03C}" srcOrd="11" destOrd="0" presId="urn:microsoft.com/office/officeart/2018/2/layout/IconVerticalSolidList"/>
    <dgm:cxn modelId="{80A3504C-CB49-4A2B-A235-682380BD2175}" type="presParOf" srcId="{402395F5-E0C5-4D90-9246-C5AE9BBFD3CE}" destId="{F7B94B23-BFD2-4C28-934C-61BF8EDAD307}" srcOrd="12" destOrd="0" presId="urn:microsoft.com/office/officeart/2018/2/layout/IconVerticalSolidList"/>
    <dgm:cxn modelId="{B67774FB-8164-4972-A3B0-A963231C5AD8}" type="presParOf" srcId="{F7B94B23-BFD2-4C28-934C-61BF8EDAD307}" destId="{29A8807C-29BE-41BA-A186-F0BC7E45C9B5}" srcOrd="0" destOrd="0" presId="urn:microsoft.com/office/officeart/2018/2/layout/IconVerticalSolidList"/>
    <dgm:cxn modelId="{2CE016BD-D74C-444E-9E67-D9C5F89FEB55}" type="presParOf" srcId="{F7B94B23-BFD2-4C28-934C-61BF8EDAD307}" destId="{D9D3DA8F-6A14-4701-BF6E-9FC8DC971CB6}" srcOrd="1" destOrd="0" presId="urn:microsoft.com/office/officeart/2018/2/layout/IconVerticalSolidList"/>
    <dgm:cxn modelId="{15A1391D-ACC6-43C6-B89E-FB1FC16F8B0F}" type="presParOf" srcId="{F7B94B23-BFD2-4C28-934C-61BF8EDAD307}" destId="{70207207-9B58-4D92-AC58-70C378D9EF2C}" srcOrd="2" destOrd="0" presId="urn:microsoft.com/office/officeart/2018/2/layout/IconVerticalSolidList"/>
    <dgm:cxn modelId="{4775022D-5F49-46CB-8ED4-892126742272}" type="presParOf" srcId="{F7B94B23-BFD2-4C28-934C-61BF8EDAD307}" destId="{54489225-5F23-433C-B6C3-C7898C35EF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84BBF-8859-4E37-A0BB-342B0297CCB3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DC3E366-9BD6-4B20-A5B0-C2B180DADE48}">
      <dgm:prSet phldrT="[Text]"/>
      <dgm:spPr/>
      <dgm:t>
        <a:bodyPr/>
        <a:lstStyle/>
        <a:p>
          <a:r>
            <a:rPr lang="en-GB" dirty="0"/>
            <a:t>SY ICB / Pharmacy Forum / CPSY</a:t>
          </a:r>
        </a:p>
      </dgm:t>
    </dgm:pt>
    <dgm:pt modelId="{0DDCCDFE-3DAE-49EA-A786-E225E29DD0D7}" type="parTrans" cxnId="{A4BE2AD4-FDA3-44A2-A4A3-C6D123E4A4CC}">
      <dgm:prSet/>
      <dgm:spPr/>
      <dgm:t>
        <a:bodyPr/>
        <a:lstStyle/>
        <a:p>
          <a:endParaRPr lang="en-GB"/>
        </a:p>
      </dgm:t>
    </dgm:pt>
    <dgm:pt modelId="{6BF36476-C4AF-49DF-85C8-E24458FE9E14}" type="sibTrans" cxnId="{A4BE2AD4-FDA3-44A2-A4A3-C6D123E4A4CC}">
      <dgm:prSet/>
      <dgm:spPr/>
      <dgm:t>
        <a:bodyPr/>
        <a:lstStyle/>
        <a:p>
          <a:endParaRPr lang="en-GB"/>
        </a:p>
      </dgm:t>
    </dgm:pt>
    <dgm:pt modelId="{4DFE9772-2952-40F8-996C-BC0BA5E4FAFB}">
      <dgm:prSet phldrT="[Text]"/>
      <dgm:spPr/>
      <dgm:t>
        <a:bodyPr/>
        <a:lstStyle/>
        <a:p>
          <a:r>
            <a:rPr lang="en-GB" dirty="0"/>
            <a:t>Place Leads</a:t>
          </a:r>
        </a:p>
      </dgm:t>
    </dgm:pt>
    <dgm:pt modelId="{F089DC70-302E-4028-84FC-312B5C52DF46}" type="parTrans" cxnId="{BF64609F-4A04-468F-AA6F-D58F8A0BB009}">
      <dgm:prSet/>
      <dgm:spPr/>
      <dgm:t>
        <a:bodyPr/>
        <a:lstStyle/>
        <a:p>
          <a:endParaRPr lang="en-GB"/>
        </a:p>
      </dgm:t>
    </dgm:pt>
    <dgm:pt modelId="{AFD37D72-11FA-42E9-A3CD-FBA807B3C6BC}" type="sibTrans" cxnId="{BF64609F-4A04-468F-AA6F-D58F8A0BB009}">
      <dgm:prSet/>
      <dgm:spPr/>
      <dgm:t>
        <a:bodyPr/>
        <a:lstStyle/>
        <a:p>
          <a:endParaRPr lang="en-GB"/>
        </a:p>
      </dgm:t>
    </dgm:pt>
    <dgm:pt modelId="{1DBBC013-4A6F-4030-B705-03E5AD05F14A}">
      <dgm:prSet phldrT="[Text]"/>
      <dgm:spPr/>
      <dgm:t>
        <a:bodyPr/>
        <a:lstStyle/>
        <a:p>
          <a:r>
            <a:rPr lang="en-GB" dirty="0"/>
            <a:t>LMCs</a:t>
          </a:r>
        </a:p>
      </dgm:t>
    </dgm:pt>
    <dgm:pt modelId="{563684DB-91C4-4FAB-997F-6ED2B1357E70}" type="parTrans" cxnId="{BACA95D4-B123-4ACC-AA17-4A66F0CF6AA7}">
      <dgm:prSet/>
      <dgm:spPr/>
      <dgm:t>
        <a:bodyPr/>
        <a:lstStyle/>
        <a:p>
          <a:endParaRPr lang="en-GB"/>
        </a:p>
      </dgm:t>
    </dgm:pt>
    <dgm:pt modelId="{B82CC0AC-DCBC-48D7-A19F-4FA6874C659A}" type="sibTrans" cxnId="{BACA95D4-B123-4ACC-AA17-4A66F0CF6AA7}">
      <dgm:prSet/>
      <dgm:spPr/>
      <dgm:t>
        <a:bodyPr/>
        <a:lstStyle/>
        <a:p>
          <a:endParaRPr lang="en-GB"/>
        </a:p>
      </dgm:t>
    </dgm:pt>
    <dgm:pt modelId="{F16911CD-CE81-45B5-8F4D-291002E4C053}">
      <dgm:prSet phldrT="[Text]"/>
      <dgm:spPr/>
      <dgm:t>
        <a:bodyPr/>
        <a:lstStyle/>
        <a:p>
          <a:r>
            <a:rPr lang="en-GB" dirty="0"/>
            <a:t>Pharmacy Contractors</a:t>
          </a:r>
        </a:p>
      </dgm:t>
    </dgm:pt>
    <dgm:pt modelId="{5732EFA3-6483-4E7B-AC6F-773F38EFD564}" type="parTrans" cxnId="{FCDC972C-814A-462D-A8A9-E7A32D40D610}">
      <dgm:prSet/>
      <dgm:spPr/>
      <dgm:t>
        <a:bodyPr/>
        <a:lstStyle/>
        <a:p>
          <a:endParaRPr lang="en-GB"/>
        </a:p>
      </dgm:t>
    </dgm:pt>
    <dgm:pt modelId="{2EBBE3CB-7071-4429-AFB7-9601B1313B78}" type="sibTrans" cxnId="{FCDC972C-814A-462D-A8A9-E7A32D40D610}">
      <dgm:prSet/>
      <dgm:spPr/>
      <dgm:t>
        <a:bodyPr/>
        <a:lstStyle/>
        <a:p>
          <a:endParaRPr lang="en-GB"/>
        </a:p>
      </dgm:t>
    </dgm:pt>
    <dgm:pt modelId="{24A5FC0E-6513-4475-8F9C-26A06F137DE2}">
      <dgm:prSet phldrT="[Text]"/>
      <dgm:spPr/>
      <dgm:t>
        <a:bodyPr/>
        <a:lstStyle/>
        <a:p>
          <a:r>
            <a:rPr lang="en-GB" dirty="0"/>
            <a:t>Healthwatch</a:t>
          </a:r>
        </a:p>
      </dgm:t>
    </dgm:pt>
    <dgm:pt modelId="{A7AC90A3-A32F-441D-B3AD-DF4CC189F1FF}" type="parTrans" cxnId="{1E14666D-0F22-47F8-A337-A3321B560D7E}">
      <dgm:prSet/>
      <dgm:spPr/>
      <dgm:t>
        <a:bodyPr/>
        <a:lstStyle/>
        <a:p>
          <a:endParaRPr lang="en-GB"/>
        </a:p>
      </dgm:t>
    </dgm:pt>
    <dgm:pt modelId="{F4A4FF01-F703-483F-A3BB-B1704A44847F}" type="sibTrans" cxnId="{1E14666D-0F22-47F8-A337-A3321B560D7E}">
      <dgm:prSet/>
      <dgm:spPr/>
      <dgm:t>
        <a:bodyPr/>
        <a:lstStyle/>
        <a:p>
          <a:endParaRPr lang="en-GB"/>
        </a:p>
      </dgm:t>
    </dgm:pt>
    <dgm:pt modelId="{EBB866A4-889C-4756-BB09-A2AD3D8C5097}">
      <dgm:prSet phldrT="[Text]"/>
      <dgm:spPr/>
      <dgm:t>
        <a:bodyPr/>
        <a:lstStyle/>
        <a:p>
          <a:r>
            <a:rPr lang="en-GB" dirty="0"/>
            <a:t>GP Practice Teams</a:t>
          </a:r>
        </a:p>
      </dgm:t>
    </dgm:pt>
    <dgm:pt modelId="{F1D960F2-5B01-4795-B56F-1E805FB8BE08}" type="parTrans" cxnId="{E44EBFFF-CA57-4A1F-89ED-8792B80811DD}">
      <dgm:prSet/>
      <dgm:spPr/>
      <dgm:t>
        <a:bodyPr/>
        <a:lstStyle/>
        <a:p>
          <a:endParaRPr lang="en-GB"/>
        </a:p>
      </dgm:t>
    </dgm:pt>
    <dgm:pt modelId="{2C8EB507-9DD7-4A3F-8FDB-16C3283E78E7}" type="sibTrans" cxnId="{E44EBFFF-CA57-4A1F-89ED-8792B80811DD}">
      <dgm:prSet/>
      <dgm:spPr/>
      <dgm:t>
        <a:bodyPr/>
        <a:lstStyle/>
        <a:p>
          <a:endParaRPr lang="en-GB"/>
        </a:p>
      </dgm:t>
    </dgm:pt>
    <dgm:pt modelId="{451ACB57-229A-4540-BB07-FE131290B827}">
      <dgm:prSet phldrT="[Text]"/>
      <dgm:spPr/>
      <dgm:t>
        <a:bodyPr/>
        <a:lstStyle/>
        <a:p>
          <a:r>
            <a:rPr lang="en-GB" dirty="0"/>
            <a:t>Public &amp; patients</a:t>
          </a:r>
        </a:p>
      </dgm:t>
    </dgm:pt>
    <dgm:pt modelId="{33BC0995-338F-4F37-89E2-2A3E62E16AFE}" type="parTrans" cxnId="{03DEC78D-1937-4F03-B58E-47F091BEE8D5}">
      <dgm:prSet/>
      <dgm:spPr/>
      <dgm:t>
        <a:bodyPr/>
        <a:lstStyle/>
        <a:p>
          <a:endParaRPr lang="en-GB"/>
        </a:p>
      </dgm:t>
    </dgm:pt>
    <dgm:pt modelId="{4C9D62A3-ACA9-4281-8509-2883F5C877FD}" type="sibTrans" cxnId="{03DEC78D-1937-4F03-B58E-47F091BEE8D5}">
      <dgm:prSet/>
      <dgm:spPr/>
      <dgm:t>
        <a:bodyPr/>
        <a:lstStyle/>
        <a:p>
          <a:endParaRPr lang="en-GB"/>
        </a:p>
      </dgm:t>
    </dgm:pt>
    <dgm:pt modelId="{37DC572E-9091-48B2-B5C7-AC6C81661ECE}" type="pres">
      <dgm:prSet presAssocID="{50784BBF-8859-4E37-A0BB-342B0297CC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1A23D65-FBEB-4E64-B87A-F85825E796A8}" type="pres">
      <dgm:prSet presAssocID="{4DC3E366-9BD6-4B20-A5B0-C2B180DADE48}" presName="Parent" presStyleLbl="node0" presStyleIdx="0" presStyleCnt="1">
        <dgm:presLayoutVars>
          <dgm:chMax val="6"/>
          <dgm:chPref val="6"/>
        </dgm:presLayoutVars>
      </dgm:prSet>
      <dgm:spPr/>
    </dgm:pt>
    <dgm:pt modelId="{0C12289D-9BDF-4A45-BEDC-A91C00A0EF51}" type="pres">
      <dgm:prSet presAssocID="{4DFE9772-2952-40F8-996C-BC0BA5E4FAFB}" presName="Accent1" presStyleCnt="0"/>
      <dgm:spPr/>
    </dgm:pt>
    <dgm:pt modelId="{9E3B8823-370B-4CDA-9C65-222636FD0D63}" type="pres">
      <dgm:prSet presAssocID="{4DFE9772-2952-40F8-996C-BC0BA5E4FAFB}" presName="Accent" presStyleLbl="bgShp" presStyleIdx="0" presStyleCnt="6"/>
      <dgm:spPr/>
    </dgm:pt>
    <dgm:pt modelId="{3FDD07D7-4834-4CE6-970F-CF0E4DF79F97}" type="pres">
      <dgm:prSet presAssocID="{4DFE9772-2952-40F8-996C-BC0BA5E4FAF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F163807-1316-4437-BC7E-3C9973732AB8}" type="pres">
      <dgm:prSet presAssocID="{1DBBC013-4A6F-4030-B705-03E5AD05F14A}" presName="Accent2" presStyleCnt="0"/>
      <dgm:spPr/>
    </dgm:pt>
    <dgm:pt modelId="{21975074-5A2F-4B00-88F4-E765FF092D06}" type="pres">
      <dgm:prSet presAssocID="{1DBBC013-4A6F-4030-B705-03E5AD05F14A}" presName="Accent" presStyleLbl="bgShp" presStyleIdx="1" presStyleCnt="6"/>
      <dgm:spPr/>
    </dgm:pt>
    <dgm:pt modelId="{F94120AF-E225-48E0-8585-9217BB647A99}" type="pres">
      <dgm:prSet presAssocID="{1DBBC013-4A6F-4030-B705-03E5AD05F14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6A52151-5A15-4782-8A99-C47D7A565DFB}" type="pres">
      <dgm:prSet presAssocID="{F16911CD-CE81-45B5-8F4D-291002E4C053}" presName="Accent3" presStyleCnt="0"/>
      <dgm:spPr/>
    </dgm:pt>
    <dgm:pt modelId="{B31976AE-B26F-4E1E-A35B-2F06F9229513}" type="pres">
      <dgm:prSet presAssocID="{F16911CD-CE81-45B5-8F4D-291002E4C053}" presName="Accent" presStyleLbl="bgShp" presStyleIdx="2" presStyleCnt="6"/>
      <dgm:spPr/>
    </dgm:pt>
    <dgm:pt modelId="{B5CC8167-57A4-4A86-AD03-999325635909}" type="pres">
      <dgm:prSet presAssocID="{F16911CD-CE81-45B5-8F4D-291002E4C05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05B9312-9F99-4118-B68C-325FC79CC3C0}" type="pres">
      <dgm:prSet presAssocID="{24A5FC0E-6513-4475-8F9C-26A06F137DE2}" presName="Accent4" presStyleCnt="0"/>
      <dgm:spPr/>
    </dgm:pt>
    <dgm:pt modelId="{39973E76-BFF3-46AB-9D7B-087ACEED62CE}" type="pres">
      <dgm:prSet presAssocID="{24A5FC0E-6513-4475-8F9C-26A06F137DE2}" presName="Accent" presStyleLbl="bgShp" presStyleIdx="3" presStyleCnt="6"/>
      <dgm:spPr/>
    </dgm:pt>
    <dgm:pt modelId="{860285EC-9F7F-401B-BBAA-B996152E6A0E}" type="pres">
      <dgm:prSet presAssocID="{24A5FC0E-6513-4475-8F9C-26A06F137DE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9A5781E-C6B3-479A-A7EE-71F1B840CBAA}" type="pres">
      <dgm:prSet presAssocID="{EBB866A4-889C-4756-BB09-A2AD3D8C5097}" presName="Accent5" presStyleCnt="0"/>
      <dgm:spPr/>
    </dgm:pt>
    <dgm:pt modelId="{6E92EF8B-E329-401A-B03E-E8A48F514830}" type="pres">
      <dgm:prSet presAssocID="{EBB866A4-889C-4756-BB09-A2AD3D8C5097}" presName="Accent" presStyleLbl="bgShp" presStyleIdx="4" presStyleCnt="6"/>
      <dgm:spPr/>
    </dgm:pt>
    <dgm:pt modelId="{4040804A-F638-485C-B152-DCA4B64A4741}" type="pres">
      <dgm:prSet presAssocID="{EBB866A4-889C-4756-BB09-A2AD3D8C509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14A2CEF-2401-4756-B503-B495EC9E4A1C}" type="pres">
      <dgm:prSet presAssocID="{451ACB57-229A-4540-BB07-FE131290B827}" presName="Accent6" presStyleCnt="0"/>
      <dgm:spPr/>
    </dgm:pt>
    <dgm:pt modelId="{97697A79-6553-4F8B-90F3-AE6EAE871566}" type="pres">
      <dgm:prSet presAssocID="{451ACB57-229A-4540-BB07-FE131290B827}" presName="Accent" presStyleLbl="bgShp" presStyleIdx="5" presStyleCnt="6"/>
      <dgm:spPr/>
    </dgm:pt>
    <dgm:pt modelId="{F0B6171D-1B45-49C8-9935-EDB8685A205E}" type="pres">
      <dgm:prSet presAssocID="{451ACB57-229A-4540-BB07-FE131290B82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103FB28-6840-476B-9609-889FD0C7F7EF}" type="presOf" srcId="{F16911CD-CE81-45B5-8F4D-291002E4C053}" destId="{B5CC8167-57A4-4A86-AD03-999325635909}" srcOrd="0" destOrd="0" presId="urn:microsoft.com/office/officeart/2011/layout/HexagonRadial"/>
    <dgm:cxn modelId="{FCDC972C-814A-462D-A8A9-E7A32D40D610}" srcId="{4DC3E366-9BD6-4B20-A5B0-C2B180DADE48}" destId="{F16911CD-CE81-45B5-8F4D-291002E4C053}" srcOrd="2" destOrd="0" parTransId="{5732EFA3-6483-4E7B-AC6F-773F38EFD564}" sibTransId="{2EBBE3CB-7071-4429-AFB7-9601B1313B78}"/>
    <dgm:cxn modelId="{40C72931-3628-4B4C-8F97-A94A0E9F8B64}" type="presOf" srcId="{4DFE9772-2952-40F8-996C-BC0BA5E4FAFB}" destId="{3FDD07D7-4834-4CE6-970F-CF0E4DF79F97}" srcOrd="0" destOrd="0" presId="urn:microsoft.com/office/officeart/2011/layout/HexagonRadial"/>
    <dgm:cxn modelId="{47C0E344-9E03-4CEC-A88D-584C79049733}" type="presOf" srcId="{24A5FC0E-6513-4475-8F9C-26A06F137DE2}" destId="{860285EC-9F7F-401B-BBAA-B996152E6A0E}" srcOrd="0" destOrd="0" presId="urn:microsoft.com/office/officeart/2011/layout/HexagonRadial"/>
    <dgm:cxn modelId="{B476735A-43EB-43E6-B4E8-D18BDB67E5D3}" type="presOf" srcId="{EBB866A4-889C-4756-BB09-A2AD3D8C5097}" destId="{4040804A-F638-485C-B152-DCA4B64A4741}" srcOrd="0" destOrd="0" presId="urn:microsoft.com/office/officeart/2011/layout/HexagonRadial"/>
    <dgm:cxn modelId="{49F2A25D-0227-4131-B144-8E5AA9C8FFD8}" type="presOf" srcId="{4DC3E366-9BD6-4B20-A5B0-C2B180DADE48}" destId="{01A23D65-FBEB-4E64-B87A-F85825E796A8}" srcOrd="0" destOrd="0" presId="urn:microsoft.com/office/officeart/2011/layout/HexagonRadial"/>
    <dgm:cxn modelId="{90215261-92DE-4396-A8BD-1AD5D541AA1A}" type="presOf" srcId="{451ACB57-229A-4540-BB07-FE131290B827}" destId="{F0B6171D-1B45-49C8-9935-EDB8685A205E}" srcOrd="0" destOrd="0" presId="urn:microsoft.com/office/officeart/2011/layout/HexagonRadial"/>
    <dgm:cxn modelId="{482CC563-D30B-4359-A1D1-B9FFFEF3A8FB}" type="presOf" srcId="{50784BBF-8859-4E37-A0BB-342B0297CCB3}" destId="{37DC572E-9091-48B2-B5C7-AC6C81661ECE}" srcOrd="0" destOrd="0" presId="urn:microsoft.com/office/officeart/2011/layout/HexagonRadial"/>
    <dgm:cxn modelId="{1E14666D-0F22-47F8-A337-A3321B560D7E}" srcId="{4DC3E366-9BD6-4B20-A5B0-C2B180DADE48}" destId="{24A5FC0E-6513-4475-8F9C-26A06F137DE2}" srcOrd="3" destOrd="0" parTransId="{A7AC90A3-A32F-441D-B3AD-DF4CC189F1FF}" sibTransId="{F4A4FF01-F703-483F-A3BB-B1704A44847F}"/>
    <dgm:cxn modelId="{03DEC78D-1937-4F03-B58E-47F091BEE8D5}" srcId="{4DC3E366-9BD6-4B20-A5B0-C2B180DADE48}" destId="{451ACB57-229A-4540-BB07-FE131290B827}" srcOrd="5" destOrd="0" parTransId="{33BC0995-338F-4F37-89E2-2A3E62E16AFE}" sibTransId="{4C9D62A3-ACA9-4281-8509-2883F5C877FD}"/>
    <dgm:cxn modelId="{BF64609F-4A04-468F-AA6F-D58F8A0BB009}" srcId="{4DC3E366-9BD6-4B20-A5B0-C2B180DADE48}" destId="{4DFE9772-2952-40F8-996C-BC0BA5E4FAFB}" srcOrd="0" destOrd="0" parTransId="{F089DC70-302E-4028-84FC-312B5C52DF46}" sibTransId="{AFD37D72-11FA-42E9-A3CD-FBA807B3C6BC}"/>
    <dgm:cxn modelId="{A4BE2AD4-FDA3-44A2-A4A3-C6D123E4A4CC}" srcId="{50784BBF-8859-4E37-A0BB-342B0297CCB3}" destId="{4DC3E366-9BD6-4B20-A5B0-C2B180DADE48}" srcOrd="0" destOrd="0" parTransId="{0DDCCDFE-3DAE-49EA-A786-E225E29DD0D7}" sibTransId="{6BF36476-C4AF-49DF-85C8-E24458FE9E14}"/>
    <dgm:cxn modelId="{BACA95D4-B123-4ACC-AA17-4A66F0CF6AA7}" srcId="{4DC3E366-9BD6-4B20-A5B0-C2B180DADE48}" destId="{1DBBC013-4A6F-4030-B705-03E5AD05F14A}" srcOrd="1" destOrd="0" parTransId="{563684DB-91C4-4FAB-997F-6ED2B1357E70}" sibTransId="{B82CC0AC-DCBC-48D7-A19F-4FA6874C659A}"/>
    <dgm:cxn modelId="{BB18D8FD-4F80-4B84-B006-4658FD2AF2B5}" type="presOf" srcId="{1DBBC013-4A6F-4030-B705-03E5AD05F14A}" destId="{F94120AF-E225-48E0-8585-9217BB647A99}" srcOrd="0" destOrd="0" presId="urn:microsoft.com/office/officeart/2011/layout/HexagonRadial"/>
    <dgm:cxn modelId="{E44EBFFF-CA57-4A1F-89ED-8792B80811DD}" srcId="{4DC3E366-9BD6-4B20-A5B0-C2B180DADE48}" destId="{EBB866A4-889C-4756-BB09-A2AD3D8C5097}" srcOrd="4" destOrd="0" parTransId="{F1D960F2-5B01-4795-B56F-1E805FB8BE08}" sibTransId="{2C8EB507-9DD7-4A3F-8FDB-16C3283E78E7}"/>
    <dgm:cxn modelId="{F1CD246D-6D6B-41F6-B48B-73136F584F30}" type="presParOf" srcId="{37DC572E-9091-48B2-B5C7-AC6C81661ECE}" destId="{01A23D65-FBEB-4E64-B87A-F85825E796A8}" srcOrd="0" destOrd="0" presId="urn:microsoft.com/office/officeart/2011/layout/HexagonRadial"/>
    <dgm:cxn modelId="{A58564A0-867C-44F9-89B7-FE8C965BEDFF}" type="presParOf" srcId="{37DC572E-9091-48B2-B5C7-AC6C81661ECE}" destId="{0C12289D-9BDF-4A45-BEDC-A91C00A0EF51}" srcOrd="1" destOrd="0" presId="urn:microsoft.com/office/officeart/2011/layout/HexagonRadial"/>
    <dgm:cxn modelId="{F7EBA237-B34D-4A11-8FFD-99DA29E2A3D8}" type="presParOf" srcId="{0C12289D-9BDF-4A45-BEDC-A91C00A0EF51}" destId="{9E3B8823-370B-4CDA-9C65-222636FD0D63}" srcOrd="0" destOrd="0" presId="urn:microsoft.com/office/officeart/2011/layout/HexagonRadial"/>
    <dgm:cxn modelId="{D6021DAB-9170-4AFC-8579-22CA65D303BC}" type="presParOf" srcId="{37DC572E-9091-48B2-B5C7-AC6C81661ECE}" destId="{3FDD07D7-4834-4CE6-970F-CF0E4DF79F97}" srcOrd="2" destOrd="0" presId="urn:microsoft.com/office/officeart/2011/layout/HexagonRadial"/>
    <dgm:cxn modelId="{A489EFEB-2239-4DE7-B007-B526BA5CC0B6}" type="presParOf" srcId="{37DC572E-9091-48B2-B5C7-AC6C81661ECE}" destId="{2F163807-1316-4437-BC7E-3C9973732AB8}" srcOrd="3" destOrd="0" presId="urn:microsoft.com/office/officeart/2011/layout/HexagonRadial"/>
    <dgm:cxn modelId="{55F0E452-F8C2-421C-A662-72930755A3FF}" type="presParOf" srcId="{2F163807-1316-4437-BC7E-3C9973732AB8}" destId="{21975074-5A2F-4B00-88F4-E765FF092D06}" srcOrd="0" destOrd="0" presId="urn:microsoft.com/office/officeart/2011/layout/HexagonRadial"/>
    <dgm:cxn modelId="{F88AA436-E652-4243-A5A6-5484373AD10A}" type="presParOf" srcId="{37DC572E-9091-48B2-B5C7-AC6C81661ECE}" destId="{F94120AF-E225-48E0-8585-9217BB647A99}" srcOrd="4" destOrd="0" presId="urn:microsoft.com/office/officeart/2011/layout/HexagonRadial"/>
    <dgm:cxn modelId="{D5C39E2E-F089-420D-A791-C239FAA216F7}" type="presParOf" srcId="{37DC572E-9091-48B2-B5C7-AC6C81661ECE}" destId="{C6A52151-5A15-4782-8A99-C47D7A565DFB}" srcOrd="5" destOrd="0" presId="urn:microsoft.com/office/officeart/2011/layout/HexagonRadial"/>
    <dgm:cxn modelId="{B3BCF407-F397-46E0-AC26-207AACADFB95}" type="presParOf" srcId="{C6A52151-5A15-4782-8A99-C47D7A565DFB}" destId="{B31976AE-B26F-4E1E-A35B-2F06F9229513}" srcOrd="0" destOrd="0" presId="urn:microsoft.com/office/officeart/2011/layout/HexagonRadial"/>
    <dgm:cxn modelId="{5D37B428-2D09-487B-A726-9E72A8910CFF}" type="presParOf" srcId="{37DC572E-9091-48B2-B5C7-AC6C81661ECE}" destId="{B5CC8167-57A4-4A86-AD03-999325635909}" srcOrd="6" destOrd="0" presId="urn:microsoft.com/office/officeart/2011/layout/HexagonRadial"/>
    <dgm:cxn modelId="{F7084523-1548-42DD-BAB4-560838B8780C}" type="presParOf" srcId="{37DC572E-9091-48B2-B5C7-AC6C81661ECE}" destId="{F05B9312-9F99-4118-B68C-325FC79CC3C0}" srcOrd="7" destOrd="0" presId="urn:microsoft.com/office/officeart/2011/layout/HexagonRadial"/>
    <dgm:cxn modelId="{CC9C0C0A-65ED-41E7-91AF-FB76C40ECBB8}" type="presParOf" srcId="{F05B9312-9F99-4118-B68C-325FC79CC3C0}" destId="{39973E76-BFF3-46AB-9D7B-087ACEED62CE}" srcOrd="0" destOrd="0" presId="urn:microsoft.com/office/officeart/2011/layout/HexagonRadial"/>
    <dgm:cxn modelId="{111FD7F6-73F7-408E-B5BF-3AC7A96D984A}" type="presParOf" srcId="{37DC572E-9091-48B2-B5C7-AC6C81661ECE}" destId="{860285EC-9F7F-401B-BBAA-B996152E6A0E}" srcOrd="8" destOrd="0" presId="urn:microsoft.com/office/officeart/2011/layout/HexagonRadial"/>
    <dgm:cxn modelId="{7DD2E0F6-0448-4F00-B01C-A36D600550F4}" type="presParOf" srcId="{37DC572E-9091-48B2-B5C7-AC6C81661ECE}" destId="{A9A5781E-C6B3-479A-A7EE-71F1B840CBAA}" srcOrd="9" destOrd="0" presId="urn:microsoft.com/office/officeart/2011/layout/HexagonRadial"/>
    <dgm:cxn modelId="{C13B5AC0-8CCE-441C-A846-255EE987AEE3}" type="presParOf" srcId="{A9A5781E-C6B3-479A-A7EE-71F1B840CBAA}" destId="{6E92EF8B-E329-401A-B03E-E8A48F514830}" srcOrd="0" destOrd="0" presId="urn:microsoft.com/office/officeart/2011/layout/HexagonRadial"/>
    <dgm:cxn modelId="{42053726-2F84-4EC6-BDD2-3288021E0675}" type="presParOf" srcId="{37DC572E-9091-48B2-B5C7-AC6C81661ECE}" destId="{4040804A-F638-485C-B152-DCA4B64A4741}" srcOrd="10" destOrd="0" presId="urn:microsoft.com/office/officeart/2011/layout/HexagonRadial"/>
    <dgm:cxn modelId="{80B2FDC6-33BE-4F68-AC67-A887CA6FA612}" type="presParOf" srcId="{37DC572E-9091-48B2-B5C7-AC6C81661ECE}" destId="{914A2CEF-2401-4756-B503-B495EC9E4A1C}" srcOrd="11" destOrd="0" presId="urn:microsoft.com/office/officeart/2011/layout/HexagonRadial"/>
    <dgm:cxn modelId="{C2768ED3-0927-4840-A6C7-19A456A9605B}" type="presParOf" srcId="{914A2CEF-2401-4756-B503-B495EC9E4A1C}" destId="{97697A79-6553-4F8B-90F3-AE6EAE871566}" srcOrd="0" destOrd="0" presId="urn:microsoft.com/office/officeart/2011/layout/HexagonRadial"/>
    <dgm:cxn modelId="{1362D01F-0444-420C-BD5C-70D15C8B948E}" type="presParOf" srcId="{37DC572E-9091-48B2-B5C7-AC6C81661ECE}" destId="{F0B6171D-1B45-49C8-9935-EDB8685A205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3C41-FAC9-4E7D-8D1A-EA5D2F0AEDE4}">
      <dsp:nvSpPr>
        <dsp:cNvPr id="0" name=""/>
        <dsp:cNvSpPr/>
      </dsp:nvSpPr>
      <dsp:spPr>
        <a:xfrm>
          <a:off x="0" y="69029"/>
          <a:ext cx="7010400" cy="53099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D00B9-C4AC-4EAE-ABAE-3276E0B5ABCA}">
      <dsp:nvSpPr>
        <dsp:cNvPr id="0" name=""/>
        <dsp:cNvSpPr/>
      </dsp:nvSpPr>
      <dsp:spPr>
        <a:xfrm>
          <a:off x="119727" y="225682"/>
          <a:ext cx="217899" cy="217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2290A-E3E3-4976-9900-35CE62D4B6D4}">
      <dsp:nvSpPr>
        <dsp:cNvPr id="0" name=""/>
        <dsp:cNvSpPr/>
      </dsp:nvSpPr>
      <dsp:spPr>
        <a:xfrm>
          <a:off x="457354" y="136629"/>
          <a:ext cx="6525574" cy="4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Have you spoken ( or have a plan) to your Local GPs re Pharmacy First Launch?</a:t>
          </a:r>
          <a:endParaRPr lang="en-US" sz="1400" kern="1200" dirty="0"/>
        </a:p>
      </dsp:txBody>
      <dsp:txXfrm>
        <a:off x="457354" y="136629"/>
        <a:ext cx="6525574" cy="445267"/>
      </dsp:txXfrm>
    </dsp:sp>
    <dsp:sp modelId="{EDE6C7C6-01C3-41AA-8747-04D737086415}">
      <dsp:nvSpPr>
        <dsp:cNvPr id="0" name=""/>
        <dsp:cNvSpPr/>
      </dsp:nvSpPr>
      <dsp:spPr>
        <a:xfrm>
          <a:off x="0" y="755301"/>
          <a:ext cx="7010400" cy="43726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0F566-752A-4D31-89BF-37346C67A41F}">
      <dsp:nvSpPr>
        <dsp:cNvPr id="0" name=""/>
        <dsp:cNvSpPr/>
      </dsp:nvSpPr>
      <dsp:spPr>
        <a:xfrm>
          <a:off x="119727" y="865092"/>
          <a:ext cx="217899" cy="217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B525-42BE-4FEA-B0F9-2F7A2F308351}">
      <dsp:nvSpPr>
        <dsp:cNvPr id="0" name=""/>
        <dsp:cNvSpPr/>
      </dsp:nvSpPr>
      <dsp:spPr>
        <a:xfrm>
          <a:off x="457354" y="711339"/>
          <a:ext cx="6525574" cy="57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Some CP have liaised with GP- Advising initial referrals for  Clinical Pathway-Uncomplicated UTI only</a:t>
          </a:r>
          <a:endParaRPr lang="en-US" sz="1400" kern="1200" dirty="0"/>
        </a:p>
      </dsp:txBody>
      <dsp:txXfrm>
        <a:off x="457354" y="711339"/>
        <a:ext cx="6525574" cy="574667"/>
      </dsp:txXfrm>
    </dsp:sp>
    <dsp:sp modelId="{5D539610-C3F1-4EA9-89A5-A16B8456CF12}">
      <dsp:nvSpPr>
        <dsp:cNvPr id="0" name=""/>
        <dsp:cNvSpPr/>
      </dsp:nvSpPr>
      <dsp:spPr>
        <a:xfrm>
          <a:off x="0" y="1397323"/>
          <a:ext cx="7010400" cy="39579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64197-9F82-486F-B7E9-613104745675}">
      <dsp:nvSpPr>
        <dsp:cNvPr id="0" name=""/>
        <dsp:cNvSpPr/>
      </dsp:nvSpPr>
      <dsp:spPr>
        <a:xfrm>
          <a:off x="119727" y="1486376"/>
          <a:ext cx="217899" cy="217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31949-678B-42A8-8B57-AF6C922F49B6}">
      <dsp:nvSpPr>
        <dsp:cNvPr id="0" name=""/>
        <dsp:cNvSpPr/>
      </dsp:nvSpPr>
      <dsp:spPr>
        <a:xfrm>
          <a:off x="457354" y="1397323"/>
          <a:ext cx="6525574" cy="4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Have you agreed local process re: Referrals/Escalation?</a:t>
          </a:r>
          <a:endParaRPr lang="en-US" sz="1400" kern="1200"/>
        </a:p>
      </dsp:txBody>
      <dsp:txXfrm>
        <a:off x="457354" y="1397323"/>
        <a:ext cx="6525574" cy="445267"/>
      </dsp:txXfrm>
    </dsp:sp>
    <dsp:sp modelId="{8A11AAFD-71E4-4CBD-97E0-DF1E3E2CE257}">
      <dsp:nvSpPr>
        <dsp:cNvPr id="0" name=""/>
        <dsp:cNvSpPr/>
      </dsp:nvSpPr>
      <dsp:spPr>
        <a:xfrm>
          <a:off x="0" y="1953908"/>
          <a:ext cx="7010400" cy="39579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A02F9-6B40-4B81-AEC7-69B135189021}">
      <dsp:nvSpPr>
        <dsp:cNvPr id="0" name=""/>
        <dsp:cNvSpPr/>
      </dsp:nvSpPr>
      <dsp:spPr>
        <a:xfrm>
          <a:off x="119727" y="2042961"/>
          <a:ext cx="217899" cy="217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D9733-052A-485A-ABEE-379C441186E0}">
      <dsp:nvSpPr>
        <dsp:cNvPr id="0" name=""/>
        <dsp:cNvSpPr/>
      </dsp:nvSpPr>
      <dsp:spPr>
        <a:xfrm>
          <a:off x="457354" y="1953908"/>
          <a:ext cx="6525574" cy="4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GP- Should Refer Patients NOT Signpost to Facilitate CP Workflow</a:t>
          </a:r>
          <a:endParaRPr lang="en-US" sz="1400" kern="1200"/>
        </a:p>
      </dsp:txBody>
      <dsp:txXfrm>
        <a:off x="457354" y="1953908"/>
        <a:ext cx="6525574" cy="445267"/>
      </dsp:txXfrm>
    </dsp:sp>
    <dsp:sp modelId="{B34FDD4E-F988-49F3-A897-31B56F637D23}">
      <dsp:nvSpPr>
        <dsp:cNvPr id="0" name=""/>
        <dsp:cNvSpPr/>
      </dsp:nvSpPr>
      <dsp:spPr>
        <a:xfrm>
          <a:off x="0" y="2510492"/>
          <a:ext cx="7010400" cy="39579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10E01-E5D1-44EE-B453-6A4AAC335185}">
      <dsp:nvSpPr>
        <dsp:cNvPr id="0" name=""/>
        <dsp:cNvSpPr/>
      </dsp:nvSpPr>
      <dsp:spPr>
        <a:xfrm>
          <a:off x="119727" y="2599546"/>
          <a:ext cx="217899" cy="217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7DB02-88D9-4AA9-88A4-A7788FC00185}">
      <dsp:nvSpPr>
        <dsp:cNvPr id="0" name=""/>
        <dsp:cNvSpPr/>
      </dsp:nvSpPr>
      <dsp:spPr>
        <a:xfrm>
          <a:off x="457354" y="2510492"/>
          <a:ext cx="6525574" cy="4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Check GP knows CPCS will continue part of Pharmacy First</a:t>
          </a:r>
          <a:endParaRPr lang="en-US" sz="1400" kern="1200"/>
        </a:p>
      </dsp:txBody>
      <dsp:txXfrm>
        <a:off x="457354" y="2510492"/>
        <a:ext cx="6525574" cy="445267"/>
      </dsp:txXfrm>
    </dsp:sp>
    <dsp:sp modelId="{44930606-2778-4A05-AFE8-4A485D002E39}">
      <dsp:nvSpPr>
        <dsp:cNvPr id="0" name=""/>
        <dsp:cNvSpPr/>
      </dsp:nvSpPr>
      <dsp:spPr>
        <a:xfrm>
          <a:off x="0" y="3067077"/>
          <a:ext cx="7010400" cy="39579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993D2-5728-4F01-93C3-5DC74A76D978}">
      <dsp:nvSpPr>
        <dsp:cNvPr id="0" name=""/>
        <dsp:cNvSpPr/>
      </dsp:nvSpPr>
      <dsp:spPr>
        <a:xfrm>
          <a:off x="119727" y="3156131"/>
          <a:ext cx="217899" cy="2176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A3DCD-35B8-4E4F-BA4D-C1A6D34D1421}">
      <dsp:nvSpPr>
        <dsp:cNvPr id="0" name=""/>
        <dsp:cNvSpPr/>
      </dsp:nvSpPr>
      <dsp:spPr>
        <a:xfrm>
          <a:off x="457354" y="3067077"/>
          <a:ext cx="6525574" cy="4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Currently, NHS Referral Outcomes will come via NHS Mail as for CPCS</a:t>
          </a:r>
          <a:endParaRPr lang="en-US" sz="1400" kern="1200" dirty="0"/>
        </a:p>
      </dsp:txBody>
      <dsp:txXfrm>
        <a:off x="457354" y="3067077"/>
        <a:ext cx="6525574" cy="445267"/>
      </dsp:txXfrm>
    </dsp:sp>
    <dsp:sp modelId="{29A8807C-29BE-41BA-A186-F0BC7E45C9B5}">
      <dsp:nvSpPr>
        <dsp:cNvPr id="0" name=""/>
        <dsp:cNvSpPr/>
      </dsp:nvSpPr>
      <dsp:spPr>
        <a:xfrm>
          <a:off x="0" y="3623662"/>
          <a:ext cx="7010400" cy="49830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3DA8F-6A14-4701-BF6E-9FC8DC971CB6}">
      <dsp:nvSpPr>
        <dsp:cNvPr id="0" name=""/>
        <dsp:cNvSpPr/>
      </dsp:nvSpPr>
      <dsp:spPr>
        <a:xfrm>
          <a:off x="119727" y="3763973"/>
          <a:ext cx="217899" cy="21768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89225-5F23-433C-B6C3-C7898C35EF48}">
      <dsp:nvSpPr>
        <dsp:cNvPr id="0" name=""/>
        <dsp:cNvSpPr/>
      </dsp:nvSpPr>
      <dsp:spPr>
        <a:xfrm>
          <a:off x="457354" y="3674919"/>
          <a:ext cx="6525574" cy="4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Speak to your GPs re GP Connect-Once Testing Complete- Referral Outcomes Info Will Arrive into Workflow AND Clinical Record</a:t>
          </a:r>
          <a:endParaRPr lang="en-US" sz="1400" kern="1200" dirty="0"/>
        </a:p>
      </dsp:txBody>
      <dsp:txXfrm>
        <a:off x="457354" y="3674919"/>
        <a:ext cx="6525574" cy="445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23D65-FBEB-4E64-B87A-F85825E796A8}">
      <dsp:nvSpPr>
        <dsp:cNvPr id="0" name=""/>
        <dsp:cNvSpPr/>
      </dsp:nvSpPr>
      <dsp:spPr>
        <a:xfrm>
          <a:off x="3464477" y="1622419"/>
          <a:ext cx="2062166" cy="178385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SY ICB / Pharmacy Forum / CPSY</a:t>
          </a:r>
        </a:p>
      </dsp:txBody>
      <dsp:txXfrm>
        <a:off x="3806207" y="1918029"/>
        <a:ext cx="1378706" cy="1192637"/>
      </dsp:txXfrm>
    </dsp:sp>
    <dsp:sp modelId="{21975074-5A2F-4B00-88F4-E765FF092D06}">
      <dsp:nvSpPr>
        <dsp:cNvPr id="0" name=""/>
        <dsp:cNvSpPr/>
      </dsp:nvSpPr>
      <dsp:spPr>
        <a:xfrm>
          <a:off x="4755789" y="76896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D07D7-4834-4CE6-970F-CF0E4DF79F97}">
      <dsp:nvSpPr>
        <dsp:cNvPr id="0" name=""/>
        <dsp:cNvSpPr/>
      </dsp:nvSpPr>
      <dsp:spPr>
        <a:xfrm>
          <a:off x="3654432" y="0"/>
          <a:ext cx="1689930" cy="146198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Place Leads</a:t>
          </a:r>
        </a:p>
      </dsp:txBody>
      <dsp:txXfrm>
        <a:off x="3934489" y="242283"/>
        <a:ext cx="1129816" cy="977422"/>
      </dsp:txXfrm>
    </dsp:sp>
    <dsp:sp modelId="{B31976AE-B26F-4E1E-A35B-2F06F9229513}">
      <dsp:nvSpPr>
        <dsp:cNvPr id="0" name=""/>
        <dsp:cNvSpPr/>
      </dsp:nvSpPr>
      <dsp:spPr>
        <a:xfrm>
          <a:off x="5663833" y="2022241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20AF-E225-48E0-8585-9217BB647A99}">
      <dsp:nvSpPr>
        <dsp:cNvPr id="0" name=""/>
        <dsp:cNvSpPr/>
      </dsp:nvSpPr>
      <dsp:spPr>
        <a:xfrm>
          <a:off x="5204294" y="899220"/>
          <a:ext cx="1689930" cy="146198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1354"/>
            <a:satOff val="1319"/>
            <a:lumOff val="-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LMCs</a:t>
          </a:r>
        </a:p>
      </dsp:txBody>
      <dsp:txXfrm>
        <a:off x="5484351" y="1141503"/>
        <a:ext cx="1129816" cy="977422"/>
      </dsp:txXfrm>
    </dsp:sp>
    <dsp:sp modelId="{39973E76-BFF3-46AB-9D7B-087ACEED62CE}">
      <dsp:nvSpPr>
        <dsp:cNvPr id="0" name=""/>
        <dsp:cNvSpPr/>
      </dsp:nvSpPr>
      <dsp:spPr>
        <a:xfrm>
          <a:off x="5033047" y="3436955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C8167-57A4-4A86-AD03-999325635909}">
      <dsp:nvSpPr>
        <dsp:cNvPr id="0" name=""/>
        <dsp:cNvSpPr/>
      </dsp:nvSpPr>
      <dsp:spPr>
        <a:xfrm>
          <a:off x="5204294" y="2666984"/>
          <a:ext cx="1689930" cy="146198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02708"/>
            <a:satOff val="2638"/>
            <a:lumOff val="-2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Pharmacy Contractors</a:t>
          </a:r>
        </a:p>
      </dsp:txBody>
      <dsp:txXfrm>
        <a:off x="5484351" y="2909267"/>
        <a:ext cx="1129816" cy="977422"/>
      </dsp:txXfrm>
    </dsp:sp>
    <dsp:sp modelId="{6E92EF8B-E329-401A-B03E-E8A48F514830}">
      <dsp:nvSpPr>
        <dsp:cNvPr id="0" name=""/>
        <dsp:cNvSpPr/>
      </dsp:nvSpPr>
      <dsp:spPr>
        <a:xfrm>
          <a:off x="3468314" y="3583807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285EC-9F7F-401B-BBAA-B996152E6A0E}">
      <dsp:nvSpPr>
        <dsp:cNvPr id="0" name=""/>
        <dsp:cNvSpPr/>
      </dsp:nvSpPr>
      <dsp:spPr>
        <a:xfrm>
          <a:off x="3654432" y="3567211"/>
          <a:ext cx="1689930" cy="146198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54061"/>
            <a:satOff val="3956"/>
            <a:lumOff val="-3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Healthwatch</a:t>
          </a:r>
        </a:p>
      </dsp:txBody>
      <dsp:txXfrm>
        <a:off x="3934489" y="3809494"/>
        <a:ext cx="1129816" cy="977422"/>
      </dsp:txXfrm>
    </dsp:sp>
    <dsp:sp modelId="{97697A79-6553-4F8B-90F3-AE6EAE871566}">
      <dsp:nvSpPr>
        <dsp:cNvPr id="0" name=""/>
        <dsp:cNvSpPr/>
      </dsp:nvSpPr>
      <dsp:spPr>
        <a:xfrm>
          <a:off x="2545400" y="2331034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0804A-F638-485C-B152-DCA4B64A4741}">
      <dsp:nvSpPr>
        <dsp:cNvPr id="0" name=""/>
        <dsp:cNvSpPr/>
      </dsp:nvSpPr>
      <dsp:spPr>
        <a:xfrm>
          <a:off x="2097374" y="2667990"/>
          <a:ext cx="1689930" cy="146198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05415"/>
            <a:satOff val="5275"/>
            <a:lumOff val="-4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GP Practice Teams</a:t>
          </a:r>
        </a:p>
      </dsp:txBody>
      <dsp:txXfrm>
        <a:off x="2377431" y="2910273"/>
        <a:ext cx="1129816" cy="977422"/>
      </dsp:txXfrm>
    </dsp:sp>
    <dsp:sp modelId="{F0B6171D-1B45-49C8-9935-EDB8685A205E}">
      <dsp:nvSpPr>
        <dsp:cNvPr id="0" name=""/>
        <dsp:cNvSpPr/>
      </dsp:nvSpPr>
      <dsp:spPr>
        <a:xfrm>
          <a:off x="2097374" y="897209"/>
          <a:ext cx="1689930" cy="146198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56769"/>
            <a:satOff val="6594"/>
            <a:lumOff val="-5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Public &amp; patients</a:t>
          </a:r>
        </a:p>
      </dsp:txBody>
      <dsp:txXfrm>
        <a:off x="2377431" y="1139492"/>
        <a:ext cx="1129816" cy="97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00F0D-CE9D-4D80-B6FD-4A022E8D48C1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1494-57D9-49C6-968F-D54B04766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1494-57D9-49C6-968F-D54B047668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7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8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9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95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1494-57D9-49C6-968F-D54B047668D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3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7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6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9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3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Referral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A0240-7DF3-4461-83FD-A86189B453C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7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9144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heading in 30pt Arial Bold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1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Subheading in 21pt Arial Bold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0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Presented by… in 15pt Arial Bold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16"/>
            <a:ext cx="3023318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31200"/>
            <a:ext cx="9144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4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298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>
              <a:defRPr sz="3500">
                <a:solidFill>
                  <a:schemeClr val="bg1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9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3"/>
            <a:ext cx="21336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5EB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5EB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74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9144000" cy="34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29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409" y="4454791"/>
            <a:ext cx="4669667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/>
            <a:endParaRPr lang="en-GB" sz="2400">
              <a:solidFill>
                <a:srgbClr val="0F0F0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6"/>
            <a:ext cx="6048672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lnSpc>
                <a:spcPts val="4800"/>
              </a:lnSpc>
            </a:pPr>
            <a:r>
              <a:rPr lang="en-GB" sz="3200" b="1">
                <a:solidFill>
                  <a:srgbClr val="005EB8"/>
                </a:solidFill>
                <a:latin typeface="Arial"/>
              </a:rPr>
              <a:t>www.digital.nhs.uk</a:t>
            </a:r>
            <a:endParaRPr lang="en-GB" sz="3200">
              <a:solidFill>
                <a:srgbClr val="005EB8"/>
              </a:solidFill>
              <a:latin typeface="Arial"/>
            </a:endParaRPr>
          </a:p>
          <a:p>
            <a:pPr defTabSz="1219170">
              <a:lnSpc>
                <a:spcPts val="4800"/>
              </a:lnSpc>
              <a:defRPr/>
            </a:pPr>
            <a:r>
              <a:rPr lang="en-GB" sz="3200">
                <a:solidFill>
                  <a:srgbClr val="005EB8"/>
                </a:solidFill>
                <a:latin typeface="Arial"/>
              </a:rPr>
              <a:t>     </a:t>
            </a:r>
            <a:r>
              <a:rPr lang="en-GB" sz="3200" b="1">
                <a:solidFill>
                  <a:srgbClr val="005EB8"/>
                </a:solidFill>
                <a:latin typeface="Arial"/>
              </a:rPr>
              <a:t>@</a:t>
            </a:r>
            <a:r>
              <a:rPr lang="en-GB" sz="3200" b="1" err="1">
                <a:solidFill>
                  <a:srgbClr val="005EB8"/>
                </a:solidFill>
                <a:latin typeface="Arial"/>
              </a:rPr>
              <a:t>nhsdigital</a:t>
            </a:r>
            <a:endParaRPr lang="en-GB" sz="3200" b="1">
              <a:solidFill>
                <a:srgbClr val="005EB8"/>
              </a:solidFill>
              <a:latin typeface="Arial"/>
            </a:endParaRPr>
          </a:p>
          <a:p>
            <a:pPr defTabSz="1219170">
              <a:lnSpc>
                <a:spcPts val="4800"/>
              </a:lnSpc>
            </a:pPr>
            <a:r>
              <a:rPr lang="en-GB" sz="3200" b="1">
                <a:solidFill>
                  <a:srgbClr val="005EB8"/>
                </a:solidFill>
                <a:latin typeface="Arial"/>
              </a:rPr>
              <a:t>enquiries@nhsdigital.nhs.uk</a:t>
            </a:r>
          </a:p>
          <a:p>
            <a:pPr defTabSz="1219170">
              <a:lnSpc>
                <a:spcPts val="4800"/>
              </a:lnSpc>
            </a:pPr>
            <a:r>
              <a:rPr lang="en-GB" sz="3200" b="1">
                <a:solidFill>
                  <a:srgbClr val="005EB8"/>
                </a:solidFill>
                <a:latin typeface="Arial"/>
              </a:rPr>
              <a:t>0300 303 5678</a:t>
            </a:r>
            <a:endParaRPr lang="en-GB" sz="3200">
              <a:solidFill>
                <a:srgbClr val="005EB8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2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7" y="2624036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19199"/>
            <a:ext cx="9144000" cy="5651500"/>
          </a:xfrm>
          <a:prstGeom prst="rect">
            <a:avLst/>
          </a:prstGeom>
          <a:solidFill>
            <a:srgbClr val="D9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480004"/>
            <a:ext cx="7780500" cy="706091"/>
          </a:xfrm>
        </p:spPr>
        <p:txBody>
          <a:bodyPr lIns="0" tIns="0" rIns="0" bIns="0" anchor="t">
            <a:normAutofit/>
          </a:bodyPr>
          <a:lstStyle>
            <a:lvl1pPr>
              <a:defRPr sz="4000" b="1" spc="-53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309323"/>
            <a:ext cx="2133600" cy="365125"/>
          </a:xfrm>
        </p:spPr>
        <p:txBody>
          <a:bodyPr/>
          <a:lstStyle>
            <a:lvl1pPr>
              <a:defRPr sz="13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02635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108845" tIns="54423" rIns="108845" bIns="54423"/>
          <a:lstStyle>
            <a:lvl1pPr marL="104661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95367" indent="0">
              <a:defRPr sz="24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55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7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9144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heading in 30pt Arial Bold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1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Subheading in 21pt Arial Bold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0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Presented by… in 15pt Arial Bold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16"/>
            <a:ext cx="3023318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5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79321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31200"/>
            <a:ext cx="9144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5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303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5EB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5EB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6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9144000" cy="34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31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416" y="4454788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F0F0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5"/>
            <a:ext cx="60486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  <a:latin typeface="Arial"/>
              </a:rPr>
              <a:t>www.digital.nhs.uk</a:t>
            </a:r>
            <a:endParaRPr lang="en-GB" sz="2400">
              <a:solidFill>
                <a:srgbClr val="005EB8"/>
              </a:solidFill>
              <a:latin typeface="Arial"/>
            </a:endParaRPr>
          </a:p>
          <a:p>
            <a:pPr>
              <a:lnSpc>
                <a:spcPts val="3600"/>
              </a:lnSpc>
              <a:defRPr/>
            </a:pPr>
            <a:r>
              <a:rPr lang="en-GB" sz="2400">
                <a:solidFill>
                  <a:srgbClr val="005EB8"/>
                </a:solidFill>
                <a:latin typeface="Arial"/>
              </a:rPr>
              <a:t>     </a:t>
            </a:r>
            <a:r>
              <a:rPr lang="en-GB" sz="2400" b="1">
                <a:solidFill>
                  <a:srgbClr val="005EB8"/>
                </a:solidFill>
                <a:latin typeface="Arial"/>
              </a:rPr>
              <a:t>@</a:t>
            </a:r>
            <a:r>
              <a:rPr lang="en-GB" sz="2400" b="1" err="1">
                <a:solidFill>
                  <a:srgbClr val="005EB8"/>
                </a:solidFill>
                <a:latin typeface="Arial"/>
              </a:rPr>
              <a:t>nhsdigital</a:t>
            </a:r>
            <a:endParaRPr lang="en-GB" sz="2400" b="1">
              <a:solidFill>
                <a:srgbClr val="005EB8"/>
              </a:solidFill>
              <a:latin typeface="Arial"/>
            </a:endParaRP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  <a:latin typeface="Arial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  <a:latin typeface="Arial"/>
              </a:rPr>
              <a:t>0300 303 5678</a:t>
            </a:r>
            <a:endParaRPr lang="en-GB" sz="2400">
              <a:solidFill>
                <a:srgbClr val="005EB8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3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" y="2624041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19199"/>
            <a:ext cx="9144000" cy="5651500"/>
          </a:xfrm>
          <a:prstGeom prst="rect">
            <a:avLst/>
          </a:prstGeom>
          <a:solidFill>
            <a:srgbClr val="D9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480005"/>
            <a:ext cx="77805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20427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5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321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00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79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283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548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47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37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998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335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9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31200"/>
            <a:ext cx="9144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5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303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560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12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228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171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73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45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9144000" cy="34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31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416" y="4454788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5"/>
            <a:ext cx="60486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</a:rPr>
              <a:t>www.digital.nhs.uk</a:t>
            </a:r>
            <a:endParaRPr lang="en-GB" sz="2400">
              <a:solidFill>
                <a:srgbClr val="005EB8"/>
              </a:solidFill>
            </a:endParaRPr>
          </a:p>
          <a:p>
            <a:pPr>
              <a:lnSpc>
                <a:spcPts val="3600"/>
              </a:lnSpc>
              <a:defRPr/>
            </a:pPr>
            <a:r>
              <a:rPr lang="en-GB" sz="2400">
                <a:solidFill>
                  <a:srgbClr val="005EB8"/>
                </a:solidFill>
              </a:rPr>
              <a:t>     </a:t>
            </a:r>
            <a:r>
              <a:rPr lang="en-GB" sz="2400" b="1">
                <a:solidFill>
                  <a:srgbClr val="005EB8"/>
                </a:solidFill>
              </a:rPr>
              <a:t>@</a:t>
            </a:r>
            <a:r>
              <a:rPr lang="en-GB" sz="2400" b="1" err="1">
                <a:solidFill>
                  <a:srgbClr val="005EB8"/>
                </a:solidFill>
              </a:rPr>
              <a:t>nhsdigital</a:t>
            </a:r>
            <a:endParaRPr lang="en-GB" sz="2400" b="1">
              <a:solidFill>
                <a:srgbClr val="005EB8"/>
              </a:solidFill>
            </a:endParaRP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>
                <a:solidFill>
                  <a:srgbClr val="005EB8"/>
                </a:solidFill>
              </a:rPr>
              <a:t>0300 303 5678</a:t>
            </a:r>
            <a:endParaRPr lang="en-GB" sz="2400">
              <a:solidFill>
                <a:srgbClr val="005EB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3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" y="2624041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19199"/>
            <a:ext cx="9144000" cy="5651500"/>
          </a:xfrm>
          <a:prstGeom prst="rect">
            <a:avLst/>
          </a:prstGeom>
          <a:solidFill>
            <a:srgbClr val="D9E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480005"/>
            <a:ext cx="77805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856" y="6309324"/>
            <a:ext cx="21336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0427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A6B-00E1-FF62-7111-FC18AEBE8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74C58-7BF3-1123-2847-50870D95D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1094-BD1F-6AC2-8BDA-A4E775D8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69AE-5573-4C53-9598-56E8AD2D484F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F703-513F-0C16-8B21-90483DF4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3EAA-9080-B942-8F5F-82FF9D79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8E61-60D7-412F-9D5E-7FAE676F5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3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CB85-CAE9-28A4-AC32-6C310DF3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3565-0663-6D08-9AB4-17EFAD10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CAA9-8F08-6046-704F-429E2804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E2EA-BF05-18CA-994A-913E9DDF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3EB0-C8CA-4483-AD3A-602F8B038E40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EBEA0-39DC-9D2C-0F4C-57671BAD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3256D-8660-B77C-09BC-737806FD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A1B4-9386-476C-8B45-3CA33C51D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8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9144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000" b="1" spc="-5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heading in 30pt Arial Bold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1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Subheading in 21pt Arial Bold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0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Presented by… in 15pt Arial Bold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3" y="338187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11"/>
            <a:ext cx="3023318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4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4000" b="1" spc="-53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400">
                <a:solidFill>
                  <a:schemeClr val="accent6"/>
                </a:solidFill>
              </a:defRPr>
            </a:lvl3pPr>
            <a:lvl4pPr>
              <a:defRPr sz="28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3"/>
            <a:ext cx="2133600" cy="365125"/>
          </a:xfrm>
        </p:spPr>
        <p:txBody>
          <a:bodyPr/>
          <a:lstStyle>
            <a:lvl1pPr>
              <a:defRPr sz="13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424D58"/>
                </a:solidFill>
                <a:latin typeface="Arial"/>
              </a:rPr>
              <a:pPr/>
              <a:t>‹#›</a:t>
            </a:fld>
            <a:endParaRPr lang="en-GB">
              <a:solidFill>
                <a:srgbClr val="424D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27/01/2024</a:t>
            </a:fld>
            <a:endParaRPr lang="en-GB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 defTabSz="1219170"/>
              <a:t>27/01/2024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GB">
                <a:solidFill>
                  <a:srgbClr val="0F0F0F">
                    <a:tint val="75000"/>
                  </a:srgbClr>
                </a:solidFill>
                <a:latin typeface="Arial"/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 defTabSz="1219170"/>
              <a:t>‹#›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/>
              <a:t>27/01/2024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F0F0F">
                    <a:tint val="75000"/>
                  </a:srgbClr>
                </a:solidFill>
                <a:latin typeface="Arial"/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GB">
              <a:solidFill>
                <a:srgbClr val="0F0F0F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1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C2A6B1-0423-4250-89D5-4D7D4F47AC27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421E6C-640E-4EB4-B1C1-056EF7EE88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975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www.events.england.nhs.uk%2Fevents%2Fgeneral-practice-webinar-series&amp;data=05%7C02%7Crichard.daniszewski%40nhs.net%7C06ace3363bf24594297608dc1e77d91a%7C37c354b285b047f5b22207b48d774ee3%7C0%7C0%7C638418747284681915%7CUnknown%7CTWFpbGZsb3d8eyJWIjoiMC4wLjAwMDAiLCJQIjoiV2luMzIiLCJBTiI6Ik1haWwiLCJXVCI6Mn0%3D%7C3000%7C%7C%7C&amp;sdata=QS11aT0%2FfdeQDrGMER4vqvngM8PFbOG%2BlY4IFZMse9Q%3D&amp;reserved=0" TargetMode="External"/><Relationship Id="rId2" Type="http://schemas.openxmlformats.org/officeDocument/2006/relationships/hyperlink" Target="https://cpe.org.uk/wp-content/uploads/2023/12/Briefing-041.23-Briefing-for-LMCs-GP-practices-on-the-Pharmacy-First-service.pdf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3/05/PRN00283-delivery-plan-for-recovering-access-to-primary-care-may-20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3/11/PRN00936-i-Community-pharmacy-advanced-service-specification-NHS-pharmacy-first-service-November-20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93" y="480005"/>
            <a:ext cx="8073208" cy="70609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Pharmacy Best</a:t>
            </a:r>
            <a:br>
              <a:rPr lang="en-US" dirty="0"/>
            </a:br>
            <a:r>
              <a:rPr lang="en-US" sz="2200" dirty="0"/>
              <a:t>Thomas Bisset</a:t>
            </a:r>
            <a:br>
              <a:rPr lang="en-US" sz="2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599"/>
            <a:ext cx="8750789" cy="42416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andara" charset="0"/>
                <a:ea typeface="MS PGothic" charset="0"/>
              </a:rPr>
              <a:t>6:30 	Buffet &amp; networking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andara" charset="0"/>
                <a:ea typeface="MS PGothic" charset="0"/>
              </a:rPr>
              <a:t>7:00	</a:t>
            </a:r>
            <a:r>
              <a:rPr lang="en-US" sz="36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Introductions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andara" charset="0"/>
                <a:ea typeface="MS PGothic" charset="0"/>
              </a:rPr>
              <a:t>7:05</a:t>
            </a:r>
            <a:r>
              <a:rPr lang="en-US" sz="36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	Community Pharmacy Engagement Project: </a:t>
            </a:r>
            <a:r>
              <a:rPr lang="en-US" sz="3600" b="1" i="1" dirty="0">
                <a:solidFill>
                  <a:srgbClr val="000090"/>
                </a:solidFill>
                <a:latin typeface="Candara" charset="0"/>
                <a:ea typeface="MS PGothic" charset="0"/>
              </a:rPr>
              <a:t>Improving 	Communication between pharmacies and surgeries	</a:t>
            </a: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andara" charset="0"/>
                <a:ea typeface="MS PGothic" charset="0"/>
              </a:rPr>
              <a:t>7:55</a:t>
            </a:r>
            <a:r>
              <a:rPr lang="en-US" sz="36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	Thinking Pharmacy First: </a:t>
            </a:r>
            <a:r>
              <a:rPr lang="en-US" sz="3600" b="1" i="1" dirty="0">
                <a:solidFill>
                  <a:srgbClr val="000090"/>
                </a:solidFill>
                <a:latin typeface="Candara" charset="0"/>
                <a:ea typeface="MS PGothic" charset="0"/>
              </a:rPr>
              <a:t>Making the most of the 	opportunities in National and Locally commissioned 	services</a:t>
            </a: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andara" charset="0"/>
                <a:ea typeface="MS PGothic" charset="0"/>
              </a:rPr>
              <a:t>8:40</a:t>
            </a:r>
            <a:r>
              <a:rPr lang="en-US" sz="36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	Questions</a:t>
            </a: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4712" y="5726293"/>
            <a:ext cx="2502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F0F0F"/>
                </a:solidFill>
              </a:rPr>
              <a:t>Pharmacy BEST </a:t>
            </a:r>
          </a:p>
          <a:p>
            <a:r>
              <a:rPr lang="en-US" sz="1600" dirty="0">
                <a:solidFill>
                  <a:srgbClr val="0F0F0F"/>
                </a:solidFill>
              </a:rPr>
              <a:t>January 2024</a:t>
            </a:r>
          </a:p>
          <a:p>
            <a:r>
              <a:rPr lang="en-US" sz="1600" dirty="0">
                <a:solidFill>
                  <a:srgbClr val="0F0F0F"/>
                </a:solidFill>
              </a:rPr>
              <a:t>Prior Campus</a:t>
            </a:r>
          </a:p>
          <a:p>
            <a:endParaRPr lang="en-US" sz="1600" dirty="0">
              <a:solidFill>
                <a:srgbClr val="0F0F0F"/>
              </a:solidFill>
            </a:endParaRPr>
          </a:p>
          <a:p>
            <a:endParaRPr lang="en-US" sz="1600" dirty="0">
              <a:solidFill>
                <a:srgbClr val="0F0F0F"/>
              </a:solidFill>
            </a:endParaRPr>
          </a:p>
        </p:txBody>
      </p:sp>
      <p:pic>
        <p:nvPicPr>
          <p:cNvPr id="7" name="Picture 6" descr="Blue and white text with blue letters&#10;&#10;Description automatically generated">
            <a:extLst>
              <a:ext uri="{FF2B5EF4-FFF2-40B4-BE49-F238E27FC236}">
                <a16:creationId xmlns:a16="http://schemas.microsoft.com/office/drawing/2014/main" id="{6B244609-FFB2-7407-C2C2-C3F33AE2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5"/>
          <a:stretch/>
        </p:blipFill>
        <p:spPr>
          <a:xfrm>
            <a:off x="6474432" y="152365"/>
            <a:ext cx="2362200" cy="10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"/>
    </mc:Choice>
    <mc:Fallback xmlns="">
      <p:transition xmlns:p14="http://schemas.microsoft.com/office/powerpoint/2010/main" spd="slow" advTm="54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AABF-23A0-B4BA-AF9C-838F4499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4890725"/>
            <a:ext cx="6331869" cy="745629"/>
          </a:xfrm>
        </p:spPr>
        <p:txBody>
          <a:bodyPr>
            <a:normAutofit fontScale="90000"/>
          </a:bodyPr>
          <a:lstStyle/>
          <a:p>
            <a:r>
              <a:rPr lang="en-GB" sz="3000" dirty="0"/>
              <a:t>Communication with Clinical Pharmacy teams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C4BF-20CA-BA95-3D44-9A24182D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78" y="1371600"/>
            <a:ext cx="6001998" cy="2728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192881" indent="-192881"/>
            <a:r>
              <a:rPr lang="en-GB" dirty="0"/>
              <a:t>2 Way Relationship</a:t>
            </a:r>
          </a:p>
          <a:p>
            <a:pPr marL="192881" indent="-192881"/>
            <a:endParaRPr lang="en-GB" dirty="0"/>
          </a:p>
          <a:p>
            <a:pPr marL="192881" indent="-192881"/>
            <a:r>
              <a:rPr lang="en-GB" dirty="0"/>
              <a:t>Work out what works best for your team/clinical pharmacy team/ surgery</a:t>
            </a:r>
            <a:endParaRPr lang="en-GB" dirty="0">
              <a:sym typeface="Wingdings" panose="05000000000000000000" pitchFamily="2" charset="2"/>
            </a:endParaRPr>
          </a:p>
          <a:p>
            <a:pPr marL="192881" indent="-192881"/>
            <a:endParaRPr lang="en-GB" dirty="0">
              <a:sym typeface="Wingdings" panose="05000000000000000000" pitchFamily="2" charset="2"/>
            </a:endParaRPr>
          </a:p>
          <a:p>
            <a:pPr marL="192881" indent="-192881"/>
            <a:r>
              <a:rPr lang="en-GB" dirty="0">
                <a:sym typeface="Wingdings" panose="05000000000000000000" pitchFamily="2" charset="2"/>
              </a:rPr>
              <a:t>Make life easier:	</a:t>
            </a:r>
          </a:p>
          <a:p>
            <a:pPr marL="1135856" lvl="3" indent="-192881"/>
            <a:r>
              <a:rPr lang="en-GB" sz="1500" dirty="0">
                <a:sym typeface="Wingdings" panose="05000000000000000000" pitchFamily="2" charset="2"/>
              </a:rPr>
              <a:t>Nomads, </a:t>
            </a:r>
          </a:p>
          <a:p>
            <a:pPr marL="1135856" lvl="3" indent="-192881"/>
            <a:r>
              <a:rPr lang="en-GB" sz="1500" dirty="0">
                <a:sym typeface="Wingdings" panose="05000000000000000000" pitchFamily="2" charset="2"/>
              </a:rPr>
              <a:t>Out of stocks</a:t>
            </a:r>
          </a:p>
          <a:p>
            <a:pPr marL="192881" indent="-192881"/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8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AABF-23A0-B4BA-AF9C-838F4499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4890725"/>
            <a:ext cx="6388376" cy="745629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latin typeface="+mn-lt"/>
              </a:rPr>
              <a:t>Communication with Clinical Pharmacy teams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C4BF-20CA-BA95-3D44-9A24182D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2" y="1371600"/>
            <a:ext cx="6001998" cy="2728340"/>
          </a:xfrm>
        </p:spPr>
        <p:txBody>
          <a:bodyPr>
            <a:normAutofit fontScale="92500" lnSpcReduction="20000"/>
          </a:bodyPr>
          <a:lstStyle/>
          <a:p>
            <a:pPr marL="192881" indent="-192881"/>
            <a:r>
              <a:rPr lang="en-GB" dirty="0"/>
              <a:t>Integration between community pharmacy and general practice is key</a:t>
            </a:r>
          </a:p>
          <a:p>
            <a:pPr marL="0" indent="0">
              <a:buNone/>
            </a:pPr>
            <a:endParaRPr lang="en-GB" dirty="0"/>
          </a:p>
          <a:p>
            <a:pPr marL="192881" indent="-192881"/>
            <a:r>
              <a:rPr lang="en-GB" dirty="0"/>
              <a:t>One goal between all; PATIENTS</a:t>
            </a:r>
          </a:p>
          <a:p>
            <a:pPr marL="192881" indent="-192881"/>
            <a:endParaRPr lang="en-GB" dirty="0"/>
          </a:p>
          <a:p>
            <a:pPr marL="192881" indent="-192881"/>
            <a:r>
              <a:rPr lang="en-GB" dirty="0"/>
              <a:t>Develop relationships </a:t>
            </a:r>
            <a:r>
              <a:rPr lang="en-GB" dirty="0">
                <a:sym typeface="Wingdings" panose="05000000000000000000" pitchFamily="2" charset="2"/>
              </a:rPr>
              <a:t> Joined up Approach</a:t>
            </a:r>
          </a:p>
          <a:p>
            <a:pPr marL="192881" indent="-192881"/>
            <a:endParaRPr lang="en-GB" dirty="0">
              <a:sym typeface="Wingdings" panose="05000000000000000000" pitchFamily="2" charset="2"/>
            </a:endParaRPr>
          </a:p>
          <a:p>
            <a:pPr marL="192881" indent="-192881"/>
            <a:r>
              <a:rPr lang="en-GB" dirty="0">
                <a:sym typeface="Wingdings" panose="05000000000000000000" pitchFamily="2" charset="2"/>
              </a:rPr>
              <a:t>Mutual trust and understanding</a:t>
            </a:r>
          </a:p>
          <a:p>
            <a:pPr marL="192881" indent="-192881"/>
            <a:endParaRPr lang="en-GB" dirty="0">
              <a:sym typeface="Wingdings" panose="05000000000000000000" pitchFamily="2" charset="2"/>
            </a:endParaRPr>
          </a:p>
          <a:p>
            <a:pPr marL="192881" indent="-192881"/>
            <a:r>
              <a:rPr lang="en-GB" dirty="0">
                <a:sym typeface="Wingdings" panose="05000000000000000000" pitchFamily="2" charset="2"/>
              </a:rPr>
              <a:t>Regular contact  Stronger relationships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46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2163-EB80-AC96-802F-DA84836C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 and GP Communications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B5BB-34D0-F16E-3549-08667EC5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Recognition that Communications between CP and GP can be Challenging and Out of Stocks is A Big Issue for Both </a:t>
            </a:r>
          </a:p>
          <a:p>
            <a:r>
              <a:rPr lang="en-GB" dirty="0"/>
              <a:t>2 of 5 Main Workstreams Identified by Barnsley CP and GP Engagement and Integration Work</a:t>
            </a:r>
          </a:p>
          <a:p>
            <a:r>
              <a:rPr lang="en-GB" dirty="0"/>
              <a:t>We need to find ways of Improving this</a:t>
            </a:r>
          </a:p>
          <a:p>
            <a:r>
              <a:rPr lang="en-GB" dirty="0"/>
              <a:t>NHS Mail- is used by CP and GP</a:t>
            </a:r>
          </a:p>
          <a:p>
            <a:r>
              <a:rPr lang="en-GB" dirty="0"/>
              <a:t>We know IT solutions are on the way….</a:t>
            </a:r>
          </a:p>
          <a:p>
            <a:r>
              <a:rPr lang="en-GB" dirty="0"/>
              <a:t>BUT… There is an Opportunity to build on this collaborative work -Act Now !</a:t>
            </a:r>
          </a:p>
        </p:txBody>
      </p:sp>
    </p:spTree>
    <p:extLst>
      <p:ext uri="{BB962C8B-B14F-4D97-AF65-F5344CB8AC3E}">
        <p14:creationId xmlns:p14="http://schemas.microsoft.com/office/powerpoint/2010/main" val="419092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8045-8E43-69BD-31CF-712989F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 and GP Communications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D0A9-2DF9-4E70-964B-3EEB8CD3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EoI from Lo’s Pharmacy and Ashville Medical Practice to scope out </a:t>
            </a:r>
          </a:p>
          <a:p>
            <a:r>
              <a:rPr lang="en-GB" dirty="0"/>
              <a:t>NHS Mail to be used to Send Queries- Marked as URGENT or ROUTINE with Nature of Query (e.g. OOS) plus pat. NHS number</a:t>
            </a:r>
          </a:p>
          <a:p>
            <a:r>
              <a:rPr lang="en-GB" dirty="0"/>
              <a:t>Email to incl. NHS Number, Pat. Name, Address and DOB</a:t>
            </a:r>
          </a:p>
          <a:p>
            <a:r>
              <a:rPr lang="en-GB" dirty="0"/>
              <a:t>URGENT- to be assigned to Duty Doctor for action that day. Followed up with phone call to bypass number within 2-3 hours esp. if late in the day</a:t>
            </a:r>
          </a:p>
          <a:p>
            <a:r>
              <a:rPr lang="en-GB" dirty="0"/>
              <a:t>ROUTINE- will be looked at through normal processes and seen by a GP/appropriate HCP within 48 hours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17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C5AE-12B3-C913-BE05-71F021D3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 and GP Communications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5288-CBEA-BEE3-D60C-24ACA213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Queries to GP Practice from Pharmacy NHS Mail Account</a:t>
            </a:r>
          </a:p>
          <a:p>
            <a:r>
              <a:rPr lang="en-GB" dirty="0"/>
              <a:t>re OOS- clear statement of what is OOS</a:t>
            </a:r>
          </a:p>
          <a:p>
            <a:r>
              <a:rPr lang="en-GB" dirty="0"/>
              <a:t>Suggestion of alternatives where possible e.g. diff. pack sizes, formulations, strengths, drugs in same therapeutic class</a:t>
            </a:r>
          </a:p>
          <a:p>
            <a:r>
              <a:rPr lang="en-GB" dirty="0"/>
              <a:t>Keep info shared in bullet points</a:t>
            </a:r>
          </a:p>
          <a:p>
            <a:r>
              <a:rPr lang="en-GB" dirty="0"/>
              <a:t>Where action required- be clear and explicit with timescale for action</a:t>
            </a:r>
          </a:p>
          <a:p>
            <a:r>
              <a:rPr lang="en-GB" dirty="0"/>
              <a:t>Sign off email with most appropriate contact in the pharmacy</a:t>
            </a:r>
          </a:p>
          <a:p>
            <a:r>
              <a:rPr lang="en-GB" dirty="0"/>
              <a:t>Pilot between Lo’s Oaks Park and Ashville went live 29/01/2024</a:t>
            </a:r>
          </a:p>
          <a:p>
            <a:r>
              <a:rPr lang="en-GB" dirty="0"/>
              <a:t>Review after 4 weeks and share learning across Barnsley CPs and GPs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0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360D-DE98-FF7D-9529-255E27EA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46" y="4667912"/>
            <a:ext cx="6562113" cy="685137"/>
          </a:xfrm>
        </p:spPr>
        <p:txBody>
          <a:bodyPr/>
          <a:lstStyle/>
          <a:p>
            <a:r>
              <a:rPr lang="en-GB" dirty="0"/>
              <a:t>Pharmacy First-Barnsley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6EB6-DD43-2F91-D764-FEDFBEC8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46" y="1113679"/>
            <a:ext cx="7287370" cy="3512489"/>
          </a:xfrm>
        </p:spPr>
        <p:txBody>
          <a:bodyPr>
            <a:normAutofit/>
          </a:bodyPr>
          <a:lstStyle/>
          <a:p>
            <a:r>
              <a:rPr lang="en-GB" dirty="0"/>
              <a:t>NHS Barnsley ICB/PCN Meds Optimisation Team (working with ICB/LPC) Contacting: </a:t>
            </a:r>
          </a:p>
          <a:p>
            <a:pPr marL="0" indent="0">
              <a:buNone/>
            </a:pPr>
            <a:r>
              <a:rPr lang="en-GB" dirty="0"/>
              <a:t>-All Barnsley CP</a:t>
            </a:r>
          </a:p>
          <a:p>
            <a:pPr marL="0" indent="0">
              <a:buNone/>
            </a:pPr>
            <a:r>
              <a:rPr lang="en-GB" dirty="0"/>
              <a:t>-All Barnsley GP</a:t>
            </a:r>
          </a:p>
          <a:p>
            <a:pPr marL="0" indent="0">
              <a:buNone/>
            </a:pPr>
            <a:r>
              <a:rPr lang="en-GB" dirty="0"/>
              <a:t>To determine Readiness, Awareness and Plans re Pharmacy First</a:t>
            </a:r>
          </a:p>
          <a:p>
            <a:pPr marL="0" indent="0">
              <a:buNone/>
            </a:pPr>
            <a:r>
              <a:rPr lang="en-GB" dirty="0"/>
              <a:t>Once information received back centrally:</a:t>
            </a:r>
          </a:p>
          <a:p>
            <a:r>
              <a:rPr lang="en-GB" dirty="0"/>
              <a:t>Team Will Analyse the Info- Set up on Central Spreadsheets</a:t>
            </a:r>
          </a:p>
          <a:p>
            <a:r>
              <a:rPr lang="en-GB" dirty="0"/>
              <a:t>Facilitate Contact and Collaboration between CP and GP</a:t>
            </a:r>
          </a:p>
          <a:p>
            <a:r>
              <a:rPr lang="en-GB" dirty="0"/>
              <a:t>Share Info with CPSY and NHS SY ICB CP Clinical Lead</a:t>
            </a:r>
          </a:p>
          <a:p>
            <a:r>
              <a:rPr lang="en-GB" dirty="0"/>
              <a:t>CPSY working with CP/GP on Referral Processes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1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D56A-C678-8E71-717A-E9FA86DE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56" y="5181600"/>
            <a:ext cx="6400800" cy="1130300"/>
          </a:xfrm>
        </p:spPr>
        <p:txBody>
          <a:bodyPr>
            <a:normAutofit/>
          </a:bodyPr>
          <a:lstStyle/>
          <a:p>
            <a:r>
              <a:rPr lang="en-GB" dirty="0"/>
              <a:t>Points to Consider…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9477D72-C5F4-FCB5-E8DD-2302F19B6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937453"/>
              </p:ext>
            </p:extLst>
          </p:nvPr>
        </p:nvGraphicFramePr>
        <p:xfrm>
          <a:off x="381000" y="8382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02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2975-CC92-6EC2-2672-639DE390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15612"/>
            <a:ext cx="6269903" cy="536050"/>
          </a:xfrm>
        </p:spPr>
        <p:txBody>
          <a:bodyPr/>
          <a:lstStyle/>
          <a:p>
            <a:r>
              <a:rPr lang="en-GB" dirty="0"/>
              <a:t>Points To Consider….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BECD-882C-6924-4614-6E37F399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006338"/>
            <a:ext cx="7132320" cy="3882224"/>
          </a:xfrm>
        </p:spPr>
        <p:txBody>
          <a:bodyPr>
            <a:noAutofit/>
          </a:bodyPr>
          <a:lstStyle/>
          <a:p>
            <a:endParaRPr lang="en-GB" sz="1425" dirty="0">
              <a:latin typeface="Century Gothic" panose="020B0502020202020204" pitchFamily="34" charset="0"/>
            </a:endParaRPr>
          </a:p>
          <a:p>
            <a:r>
              <a:rPr lang="en-GB" sz="1425" dirty="0">
                <a:latin typeface="Century Gothic" panose="020B0502020202020204" pitchFamily="34" charset="0"/>
              </a:rPr>
              <a:t>Has the GP Practice Got A Copy of CPCS/Pharmacy First-Referral Tool?</a:t>
            </a:r>
          </a:p>
          <a:p>
            <a:r>
              <a:rPr lang="en-GB" sz="1425" dirty="0">
                <a:latin typeface="Century Gothic" panose="020B0502020202020204" pitchFamily="34" charset="0"/>
              </a:rPr>
              <a:t>Tailor the Referral Tool to Locally Agreed Pharmacy  and GP Practice Conditions</a:t>
            </a:r>
          </a:p>
          <a:p>
            <a:r>
              <a:rPr lang="en-GB" sz="1425" dirty="0">
                <a:latin typeface="Century Gothic" panose="020B0502020202020204" pitchFamily="34" charset="0"/>
              </a:rPr>
              <a:t>Develop an Agreement of How the Service Will work incl. Escalations and Referrals</a:t>
            </a:r>
          </a:p>
          <a:p>
            <a:r>
              <a:rPr lang="en-GB" sz="1425" dirty="0">
                <a:latin typeface="Century Gothic" panose="020B0502020202020204" pitchFamily="34" charset="0"/>
              </a:rPr>
              <a:t>Work together to Develop Key Information for Pharmacy Staff</a:t>
            </a:r>
          </a:p>
          <a:p>
            <a:r>
              <a:rPr lang="en-GB" sz="1425" dirty="0">
                <a:latin typeface="Century Gothic" panose="020B0502020202020204" pitchFamily="34" charset="0"/>
              </a:rPr>
              <a:t>Work Together to Develop Key Information for GP Practice Staff</a:t>
            </a:r>
          </a:p>
          <a:p>
            <a:r>
              <a:rPr lang="en-GB" sz="1425" dirty="0">
                <a:latin typeface="Century Gothic" panose="020B0502020202020204" pitchFamily="34" charset="0"/>
                <a:cs typeface="Calibri" panose="020F0502020204030204" pitchFamily="34" charset="0"/>
              </a:rPr>
              <a:t>Briefing Document for GP Practices: </a:t>
            </a:r>
            <a:r>
              <a:rPr lang="en-GB" sz="1425" dirty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We’re all community pharmacy (cpe.org.uk)</a:t>
            </a:r>
            <a:endParaRPr lang="en-GB" sz="1425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en-GB" sz="1425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GP webinar on Thursday 1</a:t>
            </a:r>
            <a:r>
              <a:rPr lang="en-GB" sz="1425" baseline="30000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</a:t>
            </a:r>
            <a:r>
              <a:rPr lang="en-GB" sz="1425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 Feb 5-6pm: </a:t>
            </a:r>
            <a:r>
              <a:rPr lang="en-GB" sz="1425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  <a:hlinkClick r:id="rId3" tooltip="Original URL: https://www.events.england.nhs.uk/events/general-practice-webinar-series. Click or tap if you trust this link."/>
              </a:rPr>
              <a:t>General Practice Webinar NHS England Events</a:t>
            </a:r>
            <a:r>
              <a:rPr lang="en-GB" sz="1425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 will be covering Pharmacy First </a:t>
            </a:r>
          </a:p>
          <a:p>
            <a:r>
              <a:rPr lang="en-GB" sz="1425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If  GP Practices need support setting up referrals into Pharmacy First discussing referral options contact: laura.richardson42@nhs.net</a:t>
            </a:r>
            <a:endParaRPr lang="en-GB" sz="1425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6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9B5-E9AB-144B-83B3-14E6979D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Pharmacy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4F8B-3DC4-594F-9945-E5C835C2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endParaRPr lang="en-US" b="1" i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Candara" charset="0"/>
                <a:ea typeface="MS PGothic" charset="0"/>
              </a:rPr>
              <a:t>Making the most of the opportunities in National and Locally commissioned services</a:t>
            </a:r>
            <a:endParaRPr lang="en-US" sz="2400" b="1" dirty="0">
              <a:solidFill>
                <a:schemeClr val="tx1"/>
              </a:solidFill>
              <a:latin typeface="Candara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AD314-EA5C-0748-B8C3-15C4FE7E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18</a:t>
            </a:fld>
            <a:endParaRPr lang="en-GB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03478-984B-972A-6ABB-919065132D72}"/>
              </a:ext>
            </a:extLst>
          </p:cNvPr>
          <p:cNvSpPr txBox="1"/>
          <p:nvPr/>
        </p:nvSpPr>
        <p:spPr>
          <a:xfrm>
            <a:off x="799358" y="1221001"/>
            <a:ext cx="8247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4DDE9-E696-0245-97D1-B86FC5C6E947}"/>
              </a:ext>
            </a:extLst>
          </p:cNvPr>
          <p:cNvSpPr txBox="1"/>
          <p:nvPr/>
        </p:nvSpPr>
        <p:spPr>
          <a:xfrm>
            <a:off x="522183" y="393788"/>
            <a:ext cx="73341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Delivery Plan for Recovering Access to Primary Care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68670-F961-3AF8-9CFB-8FECDFA97A45}"/>
              </a:ext>
            </a:extLst>
          </p:cNvPr>
          <p:cNvSpPr txBox="1">
            <a:spLocks/>
          </p:cNvSpPr>
          <p:nvPr/>
        </p:nvSpPr>
        <p:spPr>
          <a:xfrm>
            <a:off x="449887" y="1724610"/>
            <a:ext cx="5572125" cy="6025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 sz="2400"/>
            </a:pPr>
            <a:r>
              <a:rPr lang="en-GB" sz="1800" dirty="0"/>
              <a:t>On 9</a:t>
            </a:r>
            <a:r>
              <a:rPr lang="en-GB" sz="1800" baseline="30000" dirty="0"/>
              <a:t>th </a:t>
            </a:r>
            <a:r>
              <a:rPr lang="en-GB" sz="1800" dirty="0"/>
              <a:t>May 2023, NHSE and DHSC published the </a:t>
            </a:r>
            <a:r>
              <a:rPr lang="en-GB"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Delivery Plan for recovering access to primary care</a:t>
            </a:r>
            <a:r>
              <a:rPr lang="en-GB" sz="1800" dirty="0"/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64408D-50E0-5641-20B1-3824730758B9}"/>
              </a:ext>
            </a:extLst>
          </p:cNvPr>
          <p:cNvSpPr txBox="1"/>
          <p:nvPr/>
        </p:nvSpPr>
        <p:spPr>
          <a:xfrm>
            <a:off x="474048" y="2589915"/>
            <a:ext cx="5325267" cy="292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The plan includes a commitment to: </a:t>
            </a:r>
            <a:endParaRPr sz="2400" dirty="0">
              <a:solidFill>
                <a:schemeClr val="accent6"/>
              </a:solidFill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Commission community pharmacies to deliver a Pharmacy First service by enabling the supply of NHS medicines for seven conditions </a:t>
            </a:r>
            <a:r>
              <a:rPr sz="1600" b="1" dirty="0"/>
              <a:t>and </a:t>
            </a:r>
            <a:endParaRPr sz="2400" dirty="0">
              <a:solidFill>
                <a:schemeClr val="accent6"/>
              </a:solidFill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Increase provision of the community pharmacy NHS Pharmacy Contraception Service and the Blood Pressure Checks Service.  </a:t>
            </a:r>
            <a:endParaRPr sz="2400" dirty="0">
              <a:solidFill>
                <a:schemeClr val="accent6"/>
              </a:solidFill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Invest to significantly improve the digital infrastructure between general practice and community pharmacy. </a:t>
            </a:r>
          </a:p>
        </p:txBody>
      </p:sp>
      <p:pic>
        <p:nvPicPr>
          <p:cNvPr id="8" name="Picture 3" descr="Picture 3">
            <a:extLst>
              <a:ext uri="{FF2B5EF4-FFF2-40B4-BE49-F238E27FC236}">
                <a16:creationId xmlns:a16="http://schemas.microsoft.com/office/drawing/2014/main" id="{45DB7955-BB6C-4F47-F56B-2A3FFE82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607" y="1814171"/>
            <a:ext cx="3557258" cy="40044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872956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ndara" charset="0"/>
                <a:ea typeface="MS PGothic" charset="0"/>
              </a:rPr>
              <a:t>Housekeeping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Introductions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Fire Alarms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Telephone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Toilets</a:t>
            </a:r>
          </a:p>
          <a:p>
            <a:pPr>
              <a:defRPr/>
            </a:pPr>
            <a:r>
              <a:rPr lang="en-US" dirty="0">
                <a:latin typeface="Candara" charset="0"/>
                <a:ea typeface="MS PGothic" charset="0"/>
              </a:rPr>
              <a:t>Questions</a:t>
            </a:r>
          </a:p>
          <a:p>
            <a:pPr marL="0" indent="0">
              <a:buNone/>
              <a:defRPr/>
            </a:pPr>
            <a:endParaRPr lang="en-US" dirty="0">
              <a:latin typeface="Candar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005"/>
      </p:ext>
    </p:extLst>
  </p:cSld>
  <p:clrMapOvr>
    <a:masterClrMapping/>
  </p:clrMapOvr>
  <p:transition spd="med" advTm="61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03478-984B-972A-6ABB-919065132D72}"/>
              </a:ext>
            </a:extLst>
          </p:cNvPr>
          <p:cNvSpPr txBox="1"/>
          <p:nvPr/>
        </p:nvSpPr>
        <p:spPr>
          <a:xfrm>
            <a:off x="510641" y="1157514"/>
            <a:ext cx="8247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EE2F9-6F24-FC23-470A-4552760BEB53}"/>
              </a:ext>
            </a:extLst>
          </p:cNvPr>
          <p:cNvSpPr txBox="1">
            <a:spLocks/>
          </p:cNvSpPr>
          <p:nvPr/>
        </p:nvSpPr>
        <p:spPr>
          <a:xfrm>
            <a:off x="510641" y="280963"/>
            <a:ext cx="7498920" cy="48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accent1"/>
                </a:solidFill>
                <a:latin typeface="+mn-lt"/>
              </a:rPr>
              <a:t>Service Launch Dates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1D34D5-C47F-8636-DF64-FE8C2D837EC1}"/>
              </a:ext>
            </a:extLst>
          </p:cNvPr>
          <p:cNvSpPr txBox="1">
            <a:spLocks/>
          </p:cNvSpPr>
          <p:nvPr/>
        </p:nvSpPr>
        <p:spPr>
          <a:xfrm>
            <a:off x="235735" y="946291"/>
            <a:ext cx="8640000" cy="37800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pPr algn="l"/>
            <a:r>
              <a:rPr lang="en-GB" sz="1800" dirty="0"/>
              <a:t>After successful negotiations between Community Pharmacy England, NHSE and DHSC, agreed to: </a:t>
            </a:r>
          </a:p>
        </p:txBody>
      </p:sp>
      <p:grpSp>
        <p:nvGrpSpPr>
          <p:cNvPr id="11" name="Content Placeholder 1">
            <a:extLst>
              <a:ext uri="{FF2B5EF4-FFF2-40B4-BE49-F238E27FC236}">
                <a16:creationId xmlns:a16="http://schemas.microsoft.com/office/drawing/2014/main" id="{70791417-3625-7D95-48BE-458458331E48}"/>
              </a:ext>
            </a:extLst>
          </p:cNvPr>
          <p:cNvGrpSpPr/>
          <p:nvPr/>
        </p:nvGrpSpPr>
        <p:grpSpPr>
          <a:xfrm>
            <a:off x="409223" y="1954072"/>
            <a:ext cx="8303252" cy="1764437"/>
            <a:chOff x="-1" y="-216377"/>
            <a:chExt cx="11071000" cy="2352580"/>
          </a:xfrm>
        </p:grpSpPr>
        <p:sp>
          <p:nvSpPr>
            <p:cNvPr id="12" name="Line">
              <a:extLst>
                <a:ext uri="{FF2B5EF4-FFF2-40B4-BE49-F238E27FC236}">
                  <a16:creationId xmlns:a16="http://schemas.microsoft.com/office/drawing/2014/main" id="{475832E5-A62C-2235-EB31-5AA431AFB9F2}"/>
                </a:ext>
              </a:extLst>
            </p:cNvPr>
            <p:cNvSpPr/>
            <p:nvPr/>
          </p:nvSpPr>
          <p:spPr>
            <a:xfrm>
              <a:off x="3197911" y="959914"/>
              <a:ext cx="705334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CC7699F9-0709-F342-129C-D12B0C824792}"/>
                </a:ext>
              </a:extLst>
            </p:cNvPr>
            <p:cNvGrpSpPr/>
            <p:nvPr/>
          </p:nvGrpSpPr>
          <p:grpSpPr>
            <a:xfrm>
              <a:off x="-1" y="-1"/>
              <a:ext cx="3199713" cy="1919829"/>
              <a:chOff x="-1" y="-1"/>
              <a:chExt cx="3199712" cy="1919828"/>
            </a:xfrm>
          </p:grpSpPr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D61A0302-D446-CC43-A8D3-6408097477F8}"/>
                  </a:ext>
                </a:extLst>
              </p:cNvPr>
              <p:cNvSpPr/>
              <p:nvPr/>
            </p:nvSpPr>
            <p:spPr>
              <a:xfrm>
                <a:off x="-1" y="-1"/>
                <a:ext cx="3199712" cy="191982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700088">
                  <a:lnSpc>
                    <a:spcPct val="90000"/>
                  </a:lnSpc>
                  <a:spcBef>
                    <a:spcPts val="525"/>
                  </a:spcBef>
                  <a:defRPr sz="2100">
                    <a:solidFill>
                      <a:srgbClr val="FFFFFF"/>
                    </a:solidFill>
                  </a:defRPr>
                </a:pPr>
                <a:endParaRPr sz="1575"/>
              </a:p>
            </p:txBody>
          </p:sp>
          <p:sp>
            <p:nvSpPr>
              <p:cNvPr id="22" name="Launch expansion of Pharmacy Contraception Service on…">
                <a:extLst>
                  <a:ext uri="{FF2B5EF4-FFF2-40B4-BE49-F238E27FC236}">
                    <a16:creationId xmlns:a16="http://schemas.microsoft.com/office/drawing/2014/main" id="{8BD9AFE0-A310-C467-9C8D-ED116B5E9F6A}"/>
                  </a:ext>
                </a:extLst>
              </p:cNvPr>
              <p:cNvSpPr txBox="1"/>
              <p:nvPr/>
            </p:nvSpPr>
            <p:spPr>
              <a:xfrm>
                <a:off x="0" y="23176"/>
                <a:ext cx="3199709" cy="18734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7592" tIns="117592" rIns="117592" bIns="117592" numCol="1" anchor="ctr">
                <a:spAutoFit/>
              </a:bodyPr>
              <a:lstStyle/>
              <a:p>
                <a:pPr algn="ctr" defTabSz="700088">
                  <a:lnSpc>
                    <a:spcPct val="90000"/>
                  </a:lnSpc>
                  <a:spcBef>
                    <a:spcPts val="60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rPr sz="1575" dirty="0"/>
                  <a:t>Launch expansion of Pharmacy Contraception Service on </a:t>
                </a:r>
              </a:p>
              <a:p>
                <a:pPr algn="ctr" defTabSz="700088">
                  <a:lnSpc>
                    <a:spcPct val="90000"/>
                  </a:lnSpc>
                  <a:spcBef>
                    <a:spcPts val="600"/>
                  </a:spcBef>
                  <a:defRPr sz="2100" b="1">
                    <a:solidFill>
                      <a:srgbClr val="FFFFFF"/>
                    </a:solidFill>
                  </a:defRPr>
                </a:pPr>
                <a:r>
                  <a:rPr sz="1575" dirty="0"/>
                  <a:t>1 December 2023</a:t>
                </a:r>
              </a:p>
            </p:txBody>
          </p:sp>
        </p:grp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13D9F8F4-B3E9-D5E4-D152-9AA4452D9F49}"/>
                </a:ext>
              </a:extLst>
            </p:cNvPr>
            <p:cNvSpPr/>
            <p:nvPr/>
          </p:nvSpPr>
          <p:spPr>
            <a:xfrm>
              <a:off x="7133554" y="959914"/>
              <a:ext cx="705334" cy="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0" name="Relaunch Blood Pressure Check Service on…">
              <a:extLst>
                <a:ext uri="{FF2B5EF4-FFF2-40B4-BE49-F238E27FC236}">
                  <a16:creationId xmlns:a16="http://schemas.microsoft.com/office/drawing/2014/main" id="{D55AEC35-2DC2-399F-96B8-521370D6EE40}"/>
                </a:ext>
              </a:extLst>
            </p:cNvPr>
            <p:cNvSpPr txBox="1"/>
            <p:nvPr/>
          </p:nvSpPr>
          <p:spPr>
            <a:xfrm>
              <a:off x="3935645" y="23176"/>
              <a:ext cx="3197910" cy="158262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7592" tIns="117592" rIns="117592" bIns="117592" numCol="1" anchor="ctr">
              <a:spAutoFit/>
            </a:bodyPr>
            <a:lstStyle/>
            <a:p>
              <a:pPr algn="ctr" defTabSz="700088">
                <a:lnSpc>
                  <a:spcPct val="90000"/>
                </a:lnSpc>
                <a:spcBef>
                  <a:spcPts val="600"/>
                </a:spcBef>
                <a:defRPr sz="2100">
                  <a:solidFill>
                    <a:srgbClr val="FFFFFF"/>
                  </a:solidFill>
                </a:defRPr>
              </a:pPr>
              <a:r>
                <a:rPr sz="1575" dirty="0"/>
                <a:t>Relaunch Blood Pressure Check Service on  </a:t>
              </a:r>
            </a:p>
            <a:p>
              <a:pPr algn="ctr" defTabSz="700088">
                <a:lnSpc>
                  <a:spcPct val="90000"/>
                </a:lnSpc>
                <a:spcBef>
                  <a:spcPts val="600"/>
                </a:spcBef>
                <a:defRPr sz="2100" b="1">
                  <a:solidFill>
                    <a:srgbClr val="FFFFFF"/>
                  </a:solidFill>
                </a:defRPr>
              </a:pPr>
              <a:r>
                <a:rPr sz="1575" dirty="0"/>
                <a:t>1 December 2023</a:t>
              </a:r>
            </a:p>
          </p:txBody>
        </p:sp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47587BB8-DDE8-AC07-2B3C-247CC46E9D35}"/>
                </a:ext>
              </a:extLst>
            </p:cNvPr>
            <p:cNvGrpSpPr/>
            <p:nvPr/>
          </p:nvGrpSpPr>
          <p:grpSpPr>
            <a:xfrm>
              <a:off x="7871286" y="-216377"/>
              <a:ext cx="3199713" cy="2352580"/>
              <a:chOff x="-1" y="-216377"/>
              <a:chExt cx="3199712" cy="2352579"/>
            </a:xfrm>
          </p:grpSpPr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AEFDE1F3-A903-29E2-9969-4F48C2A735C8}"/>
                  </a:ext>
                </a:extLst>
              </p:cNvPr>
              <p:cNvSpPr/>
              <p:nvPr/>
            </p:nvSpPr>
            <p:spPr>
              <a:xfrm>
                <a:off x="-1" y="-1"/>
                <a:ext cx="3199712" cy="191982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700088">
                  <a:lnSpc>
                    <a:spcPct val="90000"/>
                  </a:lnSpc>
                  <a:spcBef>
                    <a:spcPts val="525"/>
                  </a:spcBef>
                  <a:defRPr sz="2100">
                    <a:solidFill>
                      <a:srgbClr val="FFFFFF"/>
                    </a:solidFill>
                  </a:defRPr>
                </a:pPr>
                <a:endParaRPr sz="1575"/>
              </a:p>
            </p:txBody>
          </p:sp>
          <p:sp>
            <p:nvSpPr>
              <p:cNvPr id="18" name="Launch Pharmacy First on 31 January 2024, subject to the appropriate digital systems being in place to support these services">
                <a:extLst>
                  <a:ext uri="{FF2B5EF4-FFF2-40B4-BE49-F238E27FC236}">
                    <a16:creationId xmlns:a16="http://schemas.microsoft.com/office/drawing/2014/main" id="{2FB34E9A-B6B0-0899-DA40-DEDB0DC087BC}"/>
                  </a:ext>
                </a:extLst>
              </p:cNvPr>
              <p:cNvSpPr txBox="1"/>
              <p:nvPr/>
            </p:nvSpPr>
            <p:spPr>
              <a:xfrm>
                <a:off x="0" y="-216377"/>
                <a:ext cx="3199709" cy="23525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7592" tIns="117592" rIns="117592" bIns="117592" numCol="1" anchor="ctr">
                <a:spAutoFit/>
              </a:bodyPr>
              <a:lstStyle/>
              <a:p>
                <a:pPr algn="ctr" defTabSz="700088">
                  <a:lnSpc>
                    <a:spcPct val="90000"/>
                  </a:lnSpc>
                  <a:spcBef>
                    <a:spcPts val="60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rPr sz="1575" dirty="0"/>
                  <a:t>Launch Pharmacy First on </a:t>
                </a:r>
                <a:r>
                  <a:rPr sz="1575" b="1" dirty="0"/>
                  <a:t>31 January 2024, </a:t>
                </a:r>
                <a:r>
                  <a:rPr sz="1575" dirty="0"/>
                  <a:t>subject to the appropriate digital systems being in place to support these services</a:t>
                </a:r>
              </a:p>
            </p:txBody>
          </p:sp>
        </p:grpSp>
      </p:grpSp>
      <p:sp>
        <p:nvSpPr>
          <p:cNvPr id="5" name="Rectangle">
            <a:extLst>
              <a:ext uri="{FF2B5EF4-FFF2-40B4-BE49-F238E27FC236}">
                <a16:creationId xmlns:a16="http://schemas.microsoft.com/office/drawing/2014/main" id="{95CE056A-21CE-F6DB-FA9F-04F229BFF6FC}"/>
              </a:ext>
            </a:extLst>
          </p:cNvPr>
          <p:cNvSpPr/>
          <p:nvPr/>
        </p:nvSpPr>
        <p:spPr>
          <a:xfrm>
            <a:off x="420374" y="4075980"/>
            <a:ext cx="2399782" cy="18357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>
              <a:spcBef>
                <a:spcPts val="675"/>
              </a:spcBef>
              <a:defRPr sz="2200" b="1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dirty="0">
                <a:solidFill>
                  <a:schemeClr val="bg1"/>
                </a:solidFill>
              </a:rPr>
              <a:t>Supporting women to have easier access to contraception, through: </a:t>
            </a:r>
          </a:p>
          <a:p>
            <a:pPr marL="257175" indent="-257175">
              <a:spcBef>
                <a:spcPts val="450"/>
              </a:spcBef>
              <a:buClr>
                <a:schemeClr val="bg1"/>
              </a:buClr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dirty="0">
                <a:solidFill>
                  <a:schemeClr val="bg1"/>
                </a:solidFill>
              </a:rPr>
              <a:t>Additional funding </a:t>
            </a:r>
          </a:p>
          <a:p>
            <a:pPr marL="257175" indent="-257175">
              <a:spcBef>
                <a:spcPts val="450"/>
              </a:spcBef>
              <a:buClr>
                <a:schemeClr val="bg1"/>
              </a:buClr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dirty="0">
                <a:solidFill>
                  <a:schemeClr val="bg1"/>
                </a:solidFill>
              </a:rPr>
              <a:t>Greater use of pharmacy team skill mix</a:t>
            </a:r>
          </a:p>
          <a:p>
            <a:pPr marL="257175" indent="-257175">
              <a:spcBef>
                <a:spcPts val="450"/>
              </a:spcBef>
              <a:buClr>
                <a:schemeClr val="bg1"/>
              </a:buClr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dirty="0">
                <a:solidFill>
                  <a:schemeClr val="bg1"/>
                </a:solidFill>
              </a:rPr>
              <a:t>Encouraging contractors to sign up </a:t>
            </a:r>
          </a:p>
          <a:p>
            <a:pPr marL="257175" indent="-257175">
              <a:spcBef>
                <a:spcPts val="450"/>
              </a:spcBef>
              <a:buClr>
                <a:schemeClr val="bg1"/>
              </a:buClr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dirty="0">
                <a:solidFill>
                  <a:schemeClr val="bg1"/>
                </a:solidFill>
              </a:rPr>
              <a:t>Both ongoing supply and </a:t>
            </a:r>
            <a:r>
              <a:rPr lang="en-GB" sz="788" b="1" dirty="0">
                <a:solidFill>
                  <a:schemeClr val="bg1"/>
                </a:solidFill>
              </a:rPr>
              <a:t>initiation of supply </a:t>
            </a:r>
            <a:r>
              <a:rPr lang="en-GB" sz="788" dirty="0">
                <a:solidFill>
                  <a:schemeClr val="bg1"/>
                </a:solidFill>
              </a:rPr>
              <a:t>will be combined into one service. </a:t>
            </a:r>
          </a:p>
          <a:p>
            <a:pPr marL="257175" indent="-257175">
              <a:spcBef>
                <a:spcPts val="450"/>
              </a:spcBef>
              <a:buClr>
                <a:schemeClr val="bg1"/>
              </a:buClr>
              <a:buSzPct val="100000"/>
              <a:buFont typeface="Arial"/>
              <a:buChar char="•"/>
              <a:defRPr sz="2000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dirty="0">
                <a:solidFill>
                  <a:schemeClr val="bg1"/>
                </a:solidFill>
              </a:rPr>
              <a:t>NHS website postcode search tool enable patients to find local pharmacies who deliver the contraception service.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A72C43A4-6055-DC45-457C-FE224E7A29F2}"/>
              </a:ext>
            </a:extLst>
          </p:cNvPr>
          <p:cNvSpPr/>
          <p:nvPr/>
        </p:nvSpPr>
        <p:spPr>
          <a:xfrm>
            <a:off x="3372106" y="4083079"/>
            <a:ext cx="2495294" cy="18286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>
              <a:spcBef>
                <a:spcPts val="675"/>
              </a:spcBef>
              <a:defRPr sz="2200" b="1">
                <a:solidFill>
                  <a:srgbClr val="4255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788" b="1" dirty="0">
                <a:solidFill>
                  <a:schemeClr val="bg1"/>
                </a:solidFill>
                <a:latin typeface="Arial"/>
                <a:cs typeface="Arial"/>
              </a:rPr>
              <a:t>Blood pressure checks to help identify the 5.5 million people with undiagnosed blood pressure at risk of heart attack and stroke, through: </a:t>
            </a:r>
          </a:p>
          <a:p>
            <a:pPr marL="128588" indent="-128588">
              <a:spcBef>
                <a:spcPts val="4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rgbClr val="425563"/>
                </a:solidFill>
              </a:defRPr>
            </a:pPr>
            <a:r>
              <a:rPr lang="en-GB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funding </a:t>
            </a:r>
          </a:p>
          <a:p>
            <a:pPr marL="128588" indent="-128588">
              <a:spcBef>
                <a:spcPts val="4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rgbClr val="425563"/>
                </a:solidFill>
              </a:defRPr>
            </a:pPr>
            <a:r>
              <a:rPr lang="en-GB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use of pharmacy team skill mix</a:t>
            </a:r>
          </a:p>
          <a:p>
            <a:pPr marL="128588" indent="-128588">
              <a:spcBef>
                <a:spcPts val="4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rgbClr val="425563"/>
                </a:solidFill>
              </a:defRPr>
            </a:pPr>
            <a:r>
              <a:rPr lang="en-GB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contractors not signed up to do so</a:t>
            </a:r>
          </a:p>
          <a:p>
            <a:pPr marL="128588" indent="-128588">
              <a:spcBef>
                <a:spcPts val="45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rgbClr val="425563"/>
                </a:solidFill>
              </a:defRPr>
            </a:pPr>
            <a:r>
              <a:rPr lang="en-GB" sz="7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contractors who have signed up to see more patients and completion of more ABPMs</a:t>
            </a:r>
          </a:p>
        </p:txBody>
      </p:sp>
    </p:spTree>
    <p:extLst>
      <p:ext uri="{BB962C8B-B14F-4D97-AF65-F5344CB8AC3E}">
        <p14:creationId xmlns:p14="http://schemas.microsoft.com/office/powerpoint/2010/main" val="59607555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AFC93-96B5-081B-DA11-6D2E081B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07" y="5148523"/>
            <a:ext cx="3595995" cy="759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D1EC3F-5AC1-0E7E-03D4-F102A302825D}"/>
              </a:ext>
            </a:extLst>
          </p:cNvPr>
          <p:cNvSpPr txBox="1">
            <a:spLocks/>
          </p:cNvSpPr>
          <p:nvPr/>
        </p:nvSpPr>
        <p:spPr>
          <a:xfrm>
            <a:off x="355816" y="236282"/>
            <a:ext cx="7622086" cy="48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accent1"/>
                </a:solidFill>
                <a:latin typeface="+mn-lt"/>
              </a:rPr>
              <a:t>Pharmacy First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FC3426-C2F2-C804-52D6-3F9DFF3DF4EA}"/>
              </a:ext>
            </a:extLst>
          </p:cNvPr>
          <p:cNvSpPr txBox="1">
            <a:spLocks/>
          </p:cNvSpPr>
          <p:nvPr/>
        </p:nvSpPr>
        <p:spPr>
          <a:xfrm>
            <a:off x="209986" y="1002894"/>
            <a:ext cx="8640000" cy="30448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50"/>
              </a:lnSpc>
              <a:spcBef>
                <a:spcPts val="675"/>
              </a:spcBef>
              <a:defRPr sz="2000" b="1">
                <a:solidFill>
                  <a:srgbClr val="425563"/>
                </a:solidFill>
              </a:defRPr>
            </a:pPr>
            <a:r>
              <a:rPr lang="en-GB" sz="1500" b="1" dirty="0">
                <a:solidFill>
                  <a:srgbClr val="425563"/>
                </a:solidFill>
              </a:rPr>
              <a:t>Pharmacy First will be a new advanced service that will include 7 new clinical pathways and will replace the Community Pharmacist Consultation Service (CPCS). </a:t>
            </a:r>
          </a:p>
          <a:p>
            <a:pPr algn="l">
              <a:lnSpc>
                <a:spcPts val="1650"/>
              </a:lnSpc>
              <a:spcBef>
                <a:spcPts val="675"/>
              </a:spcBef>
              <a:defRPr sz="2000">
                <a:solidFill>
                  <a:srgbClr val="425563"/>
                </a:solidFill>
              </a:defRPr>
            </a:pPr>
            <a:r>
              <a:rPr lang="en-GB" sz="1500" dirty="0">
                <a:solidFill>
                  <a:srgbClr val="425563"/>
                </a:solidFill>
              </a:rPr>
              <a:t>This means the full service will consist of three elements:</a:t>
            </a:r>
          </a:p>
        </p:txBody>
      </p:sp>
      <p:grpSp>
        <p:nvGrpSpPr>
          <p:cNvPr id="7" name="Content Placeholder 8">
            <a:extLst>
              <a:ext uri="{FF2B5EF4-FFF2-40B4-BE49-F238E27FC236}">
                <a16:creationId xmlns:a16="http://schemas.microsoft.com/office/drawing/2014/main" id="{25FA9D69-3888-A2CF-02EB-12AFD6BCE80C}"/>
              </a:ext>
            </a:extLst>
          </p:cNvPr>
          <p:cNvGrpSpPr/>
          <p:nvPr/>
        </p:nvGrpSpPr>
        <p:grpSpPr>
          <a:xfrm>
            <a:off x="498652" y="2057400"/>
            <a:ext cx="8146696" cy="1694927"/>
            <a:chOff x="-1" y="705"/>
            <a:chExt cx="10862259" cy="2259901"/>
          </a:xfrm>
        </p:grpSpPr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B4FD7E45-B3C0-CEF6-59C0-B17D6C2B6914}"/>
                </a:ext>
              </a:extLst>
            </p:cNvPr>
            <p:cNvGrpSpPr/>
            <p:nvPr/>
          </p:nvGrpSpPr>
          <p:grpSpPr>
            <a:xfrm>
              <a:off x="3393" y="22569"/>
              <a:ext cx="3310632" cy="1050926"/>
              <a:chOff x="-1" y="0"/>
              <a:chExt cx="3310630" cy="1050925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72ACD562-387C-763E-EB47-E8F9AE7B3341}"/>
                  </a:ext>
                </a:extLst>
              </p:cNvPr>
              <p:cNvSpPr/>
              <p:nvPr/>
            </p:nvSpPr>
            <p:spPr>
              <a:xfrm>
                <a:off x="-1" y="0"/>
                <a:ext cx="3310630" cy="105092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rgbClr val="8AC8D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733425">
                  <a:lnSpc>
                    <a:spcPct val="90000"/>
                  </a:lnSpc>
                  <a:spcBef>
                    <a:spcPts val="525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50"/>
              </a:p>
            </p:txBody>
          </p:sp>
          <p:sp>
            <p:nvSpPr>
              <p:cNvPr id="27" name="Pharmacy First (clinical pathways)">
                <a:extLst>
                  <a:ext uri="{FF2B5EF4-FFF2-40B4-BE49-F238E27FC236}">
                    <a16:creationId xmlns:a16="http://schemas.microsoft.com/office/drawing/2014/main" id="{0BAFDB27-01A5-5EB3-C035-8BBC16FA4915}"/>
                  </a:ext>
                </a:extLst>
              </p:cNvPr>
              <p:cNvSpPr txBox="1"/>
              <p:nvPr/>
            </p:nvSpPr>
            <p:spPr>
              <a:xfrm>
                <a:off x="67055" y="130484"/>
                <a:ext cx="3176518" cy="78995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7055" tIns="67055" rIns="67055" bIns="67055" numCol="1" anchor="ctr">
                <a:spAutoFit/>
              </a:bodyPr>
              <a:lstStyle>
                <a:lvl1pPr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50" dirty="0"/>
                  <a:t>Pharmacy First (clinical pathways)</a:t>
                </a:r>
              </a:p>
            </p:txBody>
          </p:sp>
        </p:grp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1BE11432-6D3A-C902-9EAE-093E2F507652}"/>
                </a:ext>
              </a:extLst>
            </p:cNvPr>
            <p:cNvGrpSpPr/>
            <p:nvPr/>
          </p:nvGrpSpPr>
          <p:grpSpPr>
            <a:xfrm>
              <a:off x="-1" y="1074763"/>
              <a:ext cx="3310631" cy="1185843"/>
              <a:chOff x="-1" y="-1"/>
              <a:chExt cx="3310630" cy="1185842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EB314EE5-CE1A-B934-1BB1-133ACE48748E}"/>
                  </a:ext>
                </a:extLst>
              </p:cNvPr>
              <p:cNvSpPr/>
              <p:nvPr/>
            </p:nvSpPr>
            <p:spPr>
              <a:xfrm>
                <a:off x="-1" y="-1"/>
                <a:ext cx="3310630" cy="118584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90000"/>
                </a:schemeClr>
              </a:solidFill>
              <a:ln w="12700" cap="flat">
                <a:solidFill>
                  <a:srgbClr val="DDF2F7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733425">
                  <a:lnSpc>
                    <a:spcPct val="90000"/>
                  </a:lnSpc>
                  <a:spcBef>
                    <a:spcPts val="225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50"/>
              </a:p>
            </p:txBody>
          </p:sp>
          <p:sp>
            <p:nvSpPr>
              <p:cNvPr id="25" name="new element">
                <a:extLst>
                  <a:ext uri="{FF2B5EF4-FFF2-40B4-BE49-F238E27FC236}">
                    <a16:creationId xmlns:a16="http://schemas.microsoft.com/office/drawing/2014/main" id="{4DE22AFC-CD39-7FFE-5010-0BF6C8F91D77}"/>
                  </a:ext>
                </a:extLst>
              </p:cNvPr>
              <p:cNvSpPr txBox="1"/>
              <p:nvPr/>
            </p:nvSpPr>
            <p:spPr>
              <a:xfrm>
                <a:off x="0" y="0"/>
                <a:ext cx="3271513" cy="54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8010" tIns="88010" rIns="88010" bIns="88010" numCol="1" anchor="t">
                <a:spAutoFit/>
              </a:bodyPr>
              <a:lstStyle/>
              <a:p>
                <a:pPr marL="171450" lvl="1" indent="-171450" defTabSz="733425">
                  <a:lnSpc>
                    <a:spcPct val="90000"/>
                  </a:lnSpc>
                  <a:spcBef>
                    <a:spcPts val="225"/>
                  </a:spcBef>
                  <a:buSzPct val="100000"/>
                  <a:buChar char="•"/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650"/>
                  <a:t> new element</a:t>
                </a:r>
              </a:p>
            </p:txBody>
          </p: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F9458C09-84EF-661D-7DDA-D93BA37AF2C6}"/>
                </a:ext>
              </a:extLst>
            </p:cNvPr>
            <p:cNvGrpSpPr/>
            <p:nvPr/>
          </p:nvGrpSpPr>
          <p:grpSpPr>
            <a:xfrm>
              <a:off x="3777510" y="22569"/>
              <a:ext cx="3310632" cy="1050926"/>
              <a:chOff x="-1" y="0"/>
              <a:chExt cx="3310630" cy="1050925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B725A468-30B2-58D7-4376-37E714DCFABA}"/>
                  </a:ext>
                </a:extLst>
              </p:cNvPr>
              <p:cNvSpPr/>
              <p:nvPr/>
            </p:nvSpPr>
            <p:spPr>
              <a:xfrm>
                <a:off x="-1" y="0"/>
                <a:ext cx="3310630" cy="105092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rgbClr val="A3D9E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733425">
                  <a:lnSpc>
                    <a:spcPct val="90000"/>
                  </a:lnSpc>
                  <a:spcBef>
                    <a:spcPts val="525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50"/>
              </a:p>
            </p:txBody>
          </p:sp>
          <p:sp>
            <p:nvSpPr>
              <p:cNvPr id="23" name="Pharmacy First (urgent repeat medicine supply)">
                <a:extLst>
                  <a:ext uri="{FF2B5EF4-FFF2-40B4-BE49-F238E27FC236}">
                    <a16:creationId xmlns:a16="http://schemas.microsoft.com/office/drawing/2014/main" id="{74DB33B6-1444-C263-63BE-07C034F09F9C}"/>
                  </a:ext>
                </a:extLst>
              </p:cNvPr>
              <p:cNvSpPr txBox="1"/>
              <p:nvPr/>
            </p:nvSpPr>
            <p:spPr>
              <a:xfrm>
                <a:off x="67055" y="130484"/>
                <a:ext cx="3176518" cy="78995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7055" tIns="67055" rIns="67055" bIns="67055" numCol="1" anchor="ctr">
                <a:spAutoFit/>
              </a:bodyPr>
              <a:lstStyle>
                <a:lvl1pPr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50" dirty="0"/>
                  <a:t>Pharmacy First (urgent repeat medicine supply)  </a:t>
                </a:r>
              </a:p>
            </p:txBody>
          </p:sp>
        </p:grp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897BD99D-DDE3-65FF-FBE3-0C008BE8293E}"/>
                </a:ext>
              </a:extLst>
            </p:cNvPr>
            <p:cNvGrpSpPr/>
            <p:nvPr/>
          </p:nvGrpSpPr>
          <p:grpSpPr>
            <a:xfrm>
              <a:off x="3777510" y="1073494"/>
              <a:ext cx="3310632" cy="1185843"/>
              <a:chOff x="-1" y="-1"/>
              <a:chExt cx="3310630" cy="11858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44D8062A-47F8-91C4-CE6B-8B3D4C42122B}"/>
                  </a:ext>
                </a:extLst>
              </p:cNvPr>
              <p:cNvSpPr/>
              <p:nvPr/>
            </p:nvSpPr>
            <p:spPr>
              <a:xfrm>
                <a:off x="-1" y="-1"/>
                <a:ext cx="3310630" cy="1185842"/>
              </a:xfrm>
              <a:prstGeom prst="rect">
                <a:avLst/>
              </a:prstGeom>
              <a:solidFill>
                <a:srgbClr val="DDF2F7">
                  <a:alpha val="90000"/>
                </a:srgbClr>
              </a:solidFill>
              <a:ln w="12700" cap="flat">
                <a:solidFill>
                  <a:srgbClr val="DDF2F7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733425">
                  <a:lnSpc>
                    <a:spcPct val="90000"/>
                  </a:lnSpc>
                  <a:spcBef>
                    <a:spcPts val="225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50"/>
              </a:p>
            </p:txBody>
          </p:sp>
          <p:sp>
            <p:nvSpPr>
              <p:cNvPr id="21" name="previously commissioned as the CPCS">
                <a:extLst>
                  <a:ext uri="{FF2B5EF4-FFF2-40B4-BE49-F238E27FC236}">
                    <a16:creationId xmlns:a16="http://schemas.microsoft.com/office/drawing/2014/main" id="{BEC12307-8A93-A4C5-E586-1D0DB91FC926}"/>
                  </a:ext>
                </a:extLst>
              </p:cNvPr>
              <p:cNvSpPr txBox="1"/>
              <p:nvPr/>
            </p:nvSpPr>
            <p:spPr>
              <a:xfrm>
                <a:off x="0" y="0"/>
                <a:ext cx="3271513" cy="11510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8010" tIns="88010" rIns="88010" bIns="88010" numCol="1" anchor="t">
                <a:spAutoFit/>
              </a:bodyPr>
              <a:lstStyle/>
              <a:p>
                <a:pPr marL="171450" lvl="1" indent="-171450" defTabSz="733425">
                  <a:lnSpc>
                    <a:spcPct val="90000"/>
                  </a:lnSpc>
                  <a:spcBef>
                    <a:spcPts val="225"/>
                  </a:spcBef>
                  <a:buSzPct val="100000"/>
                  <a:buChar char="•"/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650" dirty="0"/>
                  <a:t>previously commissioned as the CPCS</a:t>
                </a:r>
              </a:p>
            </p:txBody>
          </p:sp>
        </p:grp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E2D88A55-5A15-43B1-3887-404623A15D68}"/>
                </a:ext>
              </a:extLst>
            </p:cNvPr>
            <p:cNvGrpSpPr/>
            <p:nvPr/>
          </p:nvGrpSpPr>
          <p:grpSpPr>
            <a:xfrm>
              <a:off x="7551628" y="705"/>
              <a:ext cx="3310630" cy="1094655"/>
              <a:chOff x="0" y="705"/>
              <a:chExt cx="3310629" cy="1094654"/>
            </a:xfrm>
          </p:grpSpPr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BDD0B248-FF5A-C73B-1707-633E750C0180}"/>
                  </a:ext>
                </a:extLst>
              </p:cNvPr>
              <p:cNvSpPr/>
              <p:nvPr/>
            </p:nvSpPr>
            <p:spPr>
              <a:xfrm>
                <a:off x="0" y="22569"/>
                <a:ext cx="3310629" cy="10509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rgbClr val="BFE8F1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733425">
                  <a:lnSpc>
                    <a:spcPct val="90000"/>
                  </a:lnSpc>
                  <a:spcBef>
                    <a:spcPts val="525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50"/>
              </a:p>
            </p:txBody>
          </p:sp>
          <p:sp>
            <p:nvSpPr>
              <p:cNvPr id="19" name="Pharmacy First (NHS referrals for minor illness)">
                <a:extLst>
                  <a:ext uri="{FF2B5EF4-FFF2-40B4-BE49-F238E27FC236}">
                    <a16:creationId xmlns:a16="http://schemas.microsoft.com/office/drawing/2014/main" id="{4E34388C-D836-2DF0-8670-730BE652C41F}"/>
                  </a:ext>
                </a:extLst>
              </p:cNvPr>
              <p:cNvSpPr txBox="1"/>
              <p:nvPr/>
            </p:nvSpPr>
            <p:spPr>
              <a:xfrm>
                <a:off x="67056" y="705"/>
                <a:ext cx="3176517" cy="109465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7055" tIns="67055" rIns="67055" bIns="67055" numCol="1" anchor="ctr">
                <a:spAutoFit/>
              </a:bodyPr>
              <a:lstStyle>
                <a:lvl1pPr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50" dirty="0"/>
                  <a:t>Pharmacy First (NHS referrals for minor illness) </a:t>
                </a:r>
              </a:p>
            </p:txBody>
          </p:sp>
        </p:grp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5B06D777-F2D8-8B81-32C4-9203703F1D0D}"/>
                </a:ext>
              </a:extLst>
            </p:cNvPr>
            <p:cNvGrpSpPr/>
            <p:nvPr/>
          </p:nvGrpSpPr>
          <p:grpSpPr>
            <a:xfrm>
              <a:off x="7551627" y="1073494"/>
              <a:ext cx="3310631" cy="1185843"/>
              <a:chOff x="-1" y="-1"/>
              <a:chExt cx="3310630" cy="1185842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EFEC28D-F965-0624-0175-7038FBF89CFE}"/>
                  </a:ext>
                </a:extLst>
              </p:cNvPr>
              <p:cNvSpPr/>
              <p:nvPr/>
            </p:nvSpPr>
            <p:spPr>
              <a:xfrm>
                <a:off x="-1" y="-1"/>
                <a:ext cx="3310630" cy="1185842"/>
              </a:xfrm>
              <a:prstGeom prst="rect">
                <a:avLst/>
              </a:prstGeom>
              <a:solidFill>
                <a:srgbClr val="DDF2F7">
                  <a:alpha val="90000"/>
                </a:srgbClr>
              </a:solidFill>
              <a:ln w="12700" cap="flat">
                <a:solidFill>
                  <a:srgbClr val="DDF2F7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733425">
                  <a:lnSpc>
                    <a:spcPct val="90000"/>
                  </a:lnSpc>
                  <a:spcBef>
                    <a:spcPts val="225"/>
                  </a:spcBef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50"/>
              </a:p>
            </p:txBody>
          </p:sp>
          <p:sp>
            <p:nvSpPr>
              <p:cNvPr id="17" name="previously commissioned as the CPCS">
                <a:extLst>
                  <a:ext uri="{FF2B5EF4-FFF2-40B4-BE49-F238E27FC236}">
                    <a16:creationId xmlns:a16="http://schemas.microsoft.com/office/drawing/2014/main" id="{97F49560-1BF0-6294-F388-870D772D99A9}"/>
                  </a:ext>
                </a:extLst>
              </p:cNvPr>
              <p:cNvSpPr txBox="1"/>
              <p:nvPr/>
            </p:nvSpPr>
            <p:spPr>
              <a:xfrm>
                <a:off x="0" y="0"/>
                <a:ext cx="3271513" cy="11510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8010" tIns="88010" rIns="88010" bIns="88010" numCol="1" anchor="t">
                <a:spAutoFit/>
              </a:bodyPr>
              <a:lstStyle/>
              <a:p>
                <a:pPr marL="171450" lvl="1" indent="-171450" defTabSz="733425">
                  <a:lnSpc>
                    <a:spcPct val="90000"/>
                  </a:lnSpc>
                  <a:spcBef>
                    <a:spcPts val="225"/>
                  </a:spcBef>
                  <a:buSzPct val="100000"/>
                  <a:buChar char="•"/>
                  <a:defRPr sz="2200">
                    <a:solidFill>
                      <a:srgbClr val="231F2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650" dirty="0"/>
                  <a:t>previously commissioned as the CPCS</a:t>
                </a:r>
              </a:p>
            </p:txBody>
          </p:sp>
        </p:grpSp>
      </p:grpSp>
      <p:grpSp>
        <p:nvGrpSpPr>
          <p:cNvPr id="29" name="Rectangle: Rounded Corners 4">
            <a:extLst>
              <a:ext uri="{FF2B5EF4-FFF2-40B4-BE49-F238E27FC236}">
                <a16:creationId xmlns:a16="http://schemas.microsoft.com/office/drawing/2014/main" id="{42BFC2B0-FDA6-0947-9D0B-5ACAE698B658}"/>
              </a:ext>
            </a:extLst>
          </p:cNvPr>
          <p:cNvGrpSpPr/>
          <p:nvPr/>
        </p:nvGrpSpPr>
        <p:grpSpPr>
          <a:xfrm>
            <a:off x="279806" y="4224801"/>
            <a:ext cx="8646191" cy="715578"/>
            <a:chOff x="0" y="833"/>
            <a:chExt cx="12192000" cy="1293752"/>
          </a:xfrm>
        </p:grpSpPr>
        <p:sp>
          <p:nvSpPr>
            <p:cNvPr id="30" name="Rounded Rectangle">
              <a:extLst>
                <a:ext uri="{FF2B5EF4-FFF2-40B4-BE49-F238E27FC236}">
                  <a16:creationId xmlns:a16="http://schemas.microsoft.com/office/drawing/2014/main" id="{23C269A4-760B-46FD-124B-4AA34ABA1F36}"/>
                </a:ext>
              </a:extLst>
            </p:cNvPr>
            <p:cNvSpPr/>
            <p:nvPr/>
          </p:nvSpPr>
          <p:spPr>
            <a:xfrm>
              <a:off x="0" y="40191"/>
              <a:ext cx="12192000" cy="112900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solidFill>
                <a:srgbClr val="00458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31" name="Contractors will need to be able to provide all 3 elements (only exception is DSPs will not need to do otitis media pathway due to need to use otoscopes).…">
              <a:extLst>
                <a:ext uri="{FF2B5EF4-FFF2-40B4-BE49-F238E27FC236}">
                  <a16:creationId xmlns:a16="http://schemas.microsoft.com/office/drawing/2014/main" id="{BA0B2D98-62E9-6BFC-70A1-0F59D4B9F812}"/>
                </a:ext>
              </a:extLst>
            </p:cNvPr>
            <p:cNvSpPr txBox="1"/>
            <p:nvPr/>
          </p:nvSpPr>
          <p:spPr>
            <a:xfrm>
              <a:off x="143490" y="833"/>
              <a:ext cx="11977635" cy="12937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marL="214313" indent="-214313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sz="1050" dirty="0"/>
                <a:t>Contractors will need to be able to provide </a:t>
              </a:r>
              <a:r>
                <a:rPr sz="1050" b="1" dirty="0"/>
                <a:t>all 3 elements </a:t>
              </a:r>
              <a:r>
                <a:rPr sz="1050" dirty="0"/>
                <a:t>(only exception is DSPs will not need to do otitis media pathway due to need to use otoscopes). </a:t>
              </a:r>
            </a:p>
            <a:p>
              <a:pPr marL="214313" indent="-214313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sz="1050" dirty="0"/>
                <a:t>Remote consultations for 6 of the 7 clinical pathways are permissible via high quality video and if clinically appropriate speed of access to medicines can be facilitated. </a:t>
              </a:r>
            </a:p>
          </p:txBody>
        </p:sp>
      </p:grpSp>
      <p:grpSp>
        <p:nvGrpSpPr>
          <p:cNvPr id="3" name="Rectangle: Rounded Corners 4">
            <a:extLst>
              <a:ext uri="{FF2B5EF4-FFF2-40B4-BE49-F238E27FC236}">
                <a16:creationId xmlns:a16="http://schemas.microsoft.com/office/drawing/2014/main" id="{406EC553-CF1E-7539-7FC5-0FFC08302443}"/>
              </a:ext>
            </a:extLst>
          </p:cNvPr>
          <p:cNvGrpSpPr/>
          <p:nvPr/>
        </p:nvGrpSpPr>
        <p:grpSpPr>
          <a:xfrm>
            <a:off x="279806" y="5039266"/>
            <a:ext cx="8646191" cy="1285333"/>
            <a:chOff x="0" y="40191"/>
            <a:chExt cx="12192000" cy="1129005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372C2664-27F9-7D9B-BEEB-5690F90C3EAD}"/>
                </a:ext>
              </a:extLst>
            </p:cNvPr>
            <p:cNvSpPr/>
            <p:nvPr/>
          </p:nvSpPr>
          <p:spPr>
            <a:xfrm>
              <a:off x="0" y="40191"/>
              <a:ext cx="12192000" cy="112900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solidFill>
                <a:srgbClr val="00458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</a:defRPr>
              </a:pPr>
              <a:r>
                <a:rPr lang="en-GB" sz="1050" dirty="0">
                  <a:latin typeface="+mj-lt"/>
                </a:rPr>
                <a:t>NHSE will closely monitor the service post-launch to allow for oversight and monitor for any </a:t>
              </a:r>
              <a:r>
                <a:rPr lang="en-GB" sz="1050" dirty="0" err="1">
                  <a:latin typeface="+mj-lt"/>
                </a:rPr>
                <a:t>poyential</a:t>
              </a:r>
              <a:r>
                <a:rPr lang="en-GB" sz="1050" dirty="0">
                  <a:latin typeface="+mj-lt"/>
                </a:rPr>
                <a:t> impact on antimicrobial resistance so that any mitigations can be quickly </a:t>
              </a:r>
              <a:r>
                <a:rPr lang="en-GB" sz="1050" dirty="0">
                  <a:solidFill>
                    <a:srgbClr val="FFFFFF"/>
                  </a:solidFill>
                  <a:latin typeface="+mj-lt"/>
                </a:rPr>
                <a:t>actioned</a:t>
              </a:r>
            </a:p>
            <a:p>
              <a:pPr marL="214313" indent="-214313"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</a:defRPr>
              </a:pPr>
              <a:r>
                <a:rPr lang="en-GB" sz="1050" dirty="0">
                  <a:solidFill>
                    <a:srgbClr val="FFFFFF"/>
                  </a:solidFill>
                  <a:latin typeface="+mj-lt"/>
                </a:rPr>
                <a:t>NHSE are working with NHSBSA to enable pharmacy reimbursement and functionality for PGD supply to be recorded via ePACT2 data, or in a parallel dashboard</a:t>
              </a:r>
            </a:p>
            <a:p>
              <a:pPr marL="214313" indent="-214313"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</a:defRPr>
              </a:pPr>
              <a:r>
                <a:rPr lang="en-GB" sz="1050" dirty="0">
                  <a:solidFill>
                    <a:srgbClr val="FFFFFF"/>
                  </a:solidFill>
                  <a:latin typeface="+mj-lt"/>
                </a:rPr>
                <a:t>NIHR will commission an evaluation of Pharmacy First services considering implications for antimicrobial resistance</a:t>
              </a:r>
              <a:endParaRPr sz="105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" name="Contractors will need to be able to provide all 3 elements (only exception is DSPs will not need to do otitis media pathway due to need to use otoscopes).…">
              <a:extLst>
                <a:ext uri="{FF2B5EF4-FFF2-40B4-BE49-F238E27FC236}">
                  <a16:creationId xmlns:a16="http://schemas.microsoft.com/office/drawing/2014/main" id="{C819DBF0-1CD5-1303-05E7-E0763DF5CCC9}"/>
                </a:ext>
              </a:extLst>
            </p:cNvPr>
            <p:cNvSpPr txBox="1"/>
            <p:nvPr/>
          </p:nvSpPr>
          <p:spPr>
            <a:xfrm>
              <a:off x="107182" y="481026"/>
              <a:ext cx="11977635" cy="247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marL="214313" indent="-214313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sz="825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02178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9916" y="3056062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5CCE0-B479-14E1-5E02-12ECA72D2DE8}"/>
              </a:ext>
            </a:extLst>
          </p:cNvPr>
          <p:cNvSpPr txBox="1">
            <a:spLocks/>
          </p:cNvSpPr>
          <p:nvPr/>
        </p:nvSpPr>
        <p:spPr>
          <a:xfrm>
            <a:off x="443347" y="98865"/>
            <a:ext cx="7263711" cy="5666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76071">
              <a:defRPr sz="2351"/>
            </a:pPr>
            <a:endParaRPr lang="en-GB" sz="2400" b="1" dirty="0">
              <a:latin typeface="+mn-lt"/>
            </a:endParaRPr>
          </a:p>
          <a:p>
            <a:pPr algn="l" defTabSz="576071">
              <a:defRPr sz="2351"/>
            </a:pPr>
            <a:r>
              <a:rPr lang="en-GB" sz="2800" b="1" dirty="0">
                <a:solidFill>
                  <a:schemeClr val="accent1"/>
                </a:solidFill>
                <a:latin typeface="+mn-lt"/>
              </a:rPr>
              <a:t>Pharmacy First Service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5880F-DB11-B423-E027-3CFA4886AC1B}"/>
              </a:ext>
            </a:extLst>
          </p:cNvPr>
          <p:cNvSpPr/>
          <p:nvPr/>
        </p:nvSpPr>
        <p:spPr>
          <a:xfrm>
            <a:off x="1425138" y="991993"/>
            <a:ext cx="2030416" cy="753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Referral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B1CE54-B4B4-F03B-95E0-8EE42B7861DD}"/>
              </a:ext>
            </a:extLst>
          </p:cNvPr>
          <p:cNvSpPr/>
          <p:nvPr/>
        </p:nvSpPr>
        <p:spPr>
          <a:xfrm>
            <a:off x="5141450" y="980244"/>
            <a:ext cx="1640350" cy="753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Patient presents to the pharmacy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EC9B7D-0DBF-B079-537C-FA89D1E80543}"/>
              </a:ext>
            </a:extLst>
          </p:cNvPr>
          <p:cNvSpPr/>
          <p:nvPr/>
        </p:nvSpPr>
        <p:spPr>
          <a:xfrm>
            <a:off x="4014364" y="2302611"/>
            <a:ext cx="892834" cy="1383650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Clinical pathway referral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D480-86B9-6079-DAE5-BB2D3E56FF71}"/>
              </a:ext>
            </a:extLst>
          </p:cNvPr>
          <p:cNvSpPr/>
          <p:nvPr/>
        </p:nvSpPr>
        <p:spPr>
          <a:xfrm>
            <a:off x="6030872" y="3865081"/>
            <a:ext cx="892834" cy="14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Self-care essential service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507CD-76B4-EE37-B97A-A788EE043765}"/>
              </a:ext>
            </a:extLst>
          </p:cNvPr>
          <p:cNvSpPr/>
          <p:nvPr/>
        </p:nvSpPr>
        <p:spPr>
          <a:xfrm>
            <a:off x="415204" y="2291610"/>
            <a:ext cx="885723" cy="1332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Urgent repeat meds referral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AE8118-EF18-4E99-C590-7ECD6762C0CC}"/>
              </a:ext>
            </a:extLst>
          </p:cNvPr>
          <p:cNvSpPr/>
          <p:nvPr/>
        </p:nvSpPr>
        <p:spPr>
          <a:xfrm>
            <a:off x="1954865" y="2291606"/>
            <a:ext cx="892834" cy="1332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Minor illness referral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AFF0F0-1EFA-8AF0-F9A0-9408D7AF0D6E}"/>
              </a:ext>
            </a:extLst>
          </p:cNvPr>
          <p:cNvSpPr/>
          <p:nvPr/>
        </p:nvSpPr>
        <p:spPr>
          <a:xfrm>
            <a:off x="433673" y="3969434"/>
            <a:ext cx="865558" cy="1302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Urgent repeat meds consultation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256F9-4ABF-759F-DB2B-C360288642CE}"/>
              </a:ext>
            </a:extLst>
          </p:cNvPr>
          <p:cNvSpPr/>
          <p:nvPr/>
        </p:nvSpPr>
        <p:spPr>
          <a:xfrm>
            <a:off x="1954865" y="3963222"/>
            <a:ext cx="892834" cy="1302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Minor illness consultation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B1FFFC-BA25-BFBA-69AD-D62D20D824C3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2855909" y="2575297"/>
            <a:ext cx="291444" cy="165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03CE6A-44BF-B2DD-7CB3-E11CFB69850D}"/>
              </a:ext>
            </a:extLst>
          </p:cNvPr>
          <p:cNvCxnSpPr>
            <a:cxnSpLocks/>
          </p:cNvCxnSpPr>
          <p:nvPr/>
        </p:nvCxnSpPr>
        <p:spPr>
          <a:xfrm>
            <a:off x="867462" y="1450117"/>
            <a:ext cx="535341" cy="8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561189-3C11-50EA-A90B-5E5E634F069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60781" y="1489573"/>
            <a:ext cx="0" cy="8130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750EAC-9A24-0866-E922-897916968643}"/>
              </a:ext>
            </a:extLst>
          </p:cNvPr>
          <p:cNvCxnSpPr>
            <a:cxnSpLocks/>
          </p:cNvCxnSpPr>
          <p:nvPr/>
        </p:nvCxnSpPr>
        <p:spPr>
          <a:xfrm>
            <a:off x="3433219" y="1478576"/>
            <a:ext cx="9910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90A19A-74F4-BB3B-55AC-386204D721DF}"/>
              </a:ext>
            </a:extLst>
          </p:cNvPr>
          <p:cNvCxnSpPr>
            <a:cxnSpLocks/>
          </p:cNvCxnSpPr>
          <p:nvPr/>
        </p:nvCxnSpPr>
        <p:spPr>
          <a:xfrm>
            <a:off x="858065" y="1446632"/>
            <a:ext cx="0" cy="8449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E6703-E0F6-B0CF-7FE9-0BF03639BDD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401281" y="1733462"/>
            <a:ext cx="1" cy="5581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F06699-FB0A-732F-073F-C8D385CFADAF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2401282" y="3623649"/>
            <a:ext cx="0" cy="339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427BFE-9B81-942A-92FA-AE5AEC30C295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6403241" y="3665740"/>
            <a:ext cx="0" cy="1659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259D4B-0FB4-8FE3-5E99-837FD38DC41A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858066" y="3623653"/>
            <a:ext cx="8386" cy="3457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9ED361-FF22-6AD5-5D86-29F6CD28F197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369895" y="1733461"/>
            <a:ext cx="33346" cy="12466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D0CCA6E-084B-2F73-32D4-AE5AE98B33A4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5605454" y="1694361"/>
            <a:ext cx="9182" cy="5972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2D42D5-F772-4D81-9B40-5E453BA206BA}"/>
              </a:ext>
            </a:extLst>
          </p:cNvPr>
          <p:cNvCxnSpPr>
            <a:cxnSpLocks/>
          </p:cNvCxnSpPr>
          <p:nvPr/>
        </p:nvCxnSpPr>
        <p:spPr>
          <a:xfrm flipH="1">
            <a:off x="5634868" y="2496095"/>
            <a:ext cx="1" cy="685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B0BFC54-90FC-16E1-509A-27BF1AE2D12B}"/>
              </a:ext>
            </a:extLst>
          </p:cNvPr>
          <p:cNvSpPr/>
          <p:nvPr/>
        </p:nvSpPr>
        <p:spPr>
          <a:xfrm>
            <a:off x="3147353" y="2251604"/>
            <a:ext cx="595328" cy="6473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Gateway met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E28F4D-A4EE-4C7E-DE7A-904FF984B74D}"/>
              </a:ext>
            </a:extLst>
          </p:cNvPr>
          <p:cNvSpPr/>
          <p:nvPr/>
        </p:nvSpPr>
        <p:spPr>
          <a:xfrm>
            <a:off x="4022574" y="3925345"/>
            <a:ext cx="892834" cy="138365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Clinical pathway consultation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0467D7-4CA2-9FEE-F99C-3B6F9A0CA100}"/>
              </a:ext>
            </a:extLst>
          </p:cNvPr>
          <p:cNvSpPr/>
          <p:nvPr/>
        </p:nvSpPr>
        <p:spPr>
          <a:xfrm>
            <a:off x="5305801" y="2291606"/>
            <a:ext cx="617669" cy="597245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Gateway met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3225CB-8380-14C8-CA62-7FF882D4AD9F}"/>
              </a:ext>
            </a:extLst>
          </p:cNvPr>
          <p:cNvSpPr/>
          <p:nvPr/>
        </p:nvSpPr>
        <p:spPr>
          <a:xfrm>
            <a:off x="3128953" y="3038872"/>
            <a:ext cx="648763" cy="647389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Gateway not met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A85CE8A-8A7C-2898-4C29-4B3F20F98BD0}"/>
              </a:ext>
            </a:extLst>
          </p:cNvPr>
          <p:cNvSpPr/>
          <p:nvPr/>
        </p:nvSpPr>
        <p:spPr>
          <a:xfrm>
            <a:off x="6030872" y="2980119"/>
            <a:ext cx="744738" cy="685621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Gateway not met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467122-5B90-937C-D5AE-90CB2A879277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3777716" y="3362567"/>
            <a:ext cx="2284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C7335F-4712-5A07-908D-45B63D48DF92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2890690" y="3362567"/>
            <a:ext cx="23826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C60147-0361-D9B4-E57E-FE68B3495600}"/>
              </a:ext>
            </a:extLst>
          </p:cNvPr>
          <p:cNvCxnSpPr>
            <a:cxnSpLocks/>
          </p:cNvCxnSpPr>
          <p:nvPr/>
        </p:nvCxnSpPr>
        <p:spPr>
          <a:xfrm flipH="1" flipV="1">
            <a:off x="4915408" y="3168916"/>
            <a:ext cx="719460" cy="128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26C779-C6F0-A5E1-791F-44327690AA0A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3742681" y="2575297"/>
            <a:ext cx="2634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B37BBB1-5D35-6FE9-EBB6-5F5450348A85}"/>
              </a:ext>
            </a:extLst>
          </p:cNvPr>
          <p:cNvSpPr txBox="1"/>
          <p:nvPr/>
        </p:nvSpPr>
        <p:spPr>
          <a:xfrm>
            <a:off x="395223" y="5700485"/>
            <a:ext cx="8291576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A more detailed service pathway diagram can be found in Annex A of the </a:t>
            </a:r>
            <a:r>
              <a:rPr lang="en-GB" sz="1600" dirty="0">
                <a:hlinkClick r:id="rId3"/>
              </a:rPr>
              <a:t>service specification</a:t>
            </a:r>
            <a:endParaRPr lang="en-GB" sz="1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5BF75-32D5-C754-1E52-7896FE3F4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403311"/>
              </p:ext>
            </p:extLst>
          </p:nvPr>
        </p:nvGraphicFramePr>
        <p:xfrm>
          <a:off x="6970577" y="268997"/>
          <a:ext cx="2088050" cy="2863280"/>
        </p:xfrm>
        <a:graphic>
          <a:graphicData uri="http://schemas.openxmlformats.org/drawingml/2006/table">
            <a:tbl>
              <a:tblPr firstRow="1" bandRow="1"/>
              <a:tblGrid>
                <a:gridCol w="10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85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rgbClr val="FFFFFF"/>
                          </a:solidFill>
                        </a:rPr>
                        <a:t>Clinical Pathway</a:t>
                      </a:r>
                    </a:p>
                  </a:txBody>
                  <a:tcPr marL="34290" marR="34290" marT="34290" marB="3429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rgbClr val="FFFFFF"/>
                          </a:solidFill>
                        </a:rPr>
                        <a:t>Age range</a:t>
                      </a:r>
                    </a:p>
                  </a:txBody>
                  <a:tcPr marL="34290" marR="34290" marT="34290" marB="34290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Uncomplicated UTI</a:t>
                      </a:r>
                      <a:endParaRPr lang="en-GB" sz="900" dirty="0"/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Shingles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Impetigo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Infected Insect Bites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Sinusitis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Sore Throat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Acute Otitis Media </a:t>
                      </a:r>
                    </a:p>
                  </a:txBody>
                  <a:tcPr marL="34290" marR="34290" marT="34290" marB="3429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Women 16-64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18 years and over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1 year and over</a:t>
                      </a:r>
                      <a:endParaRPr lang="en-GB" sz="900" dirty="0"/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1 year and over</a:t>
                      </a:r>
                      <a:endParaRPr lang="en-GB" sz="900" dirty="0"/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en-GB" sz="900" dirty="0"/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12 years and over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5 years and over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1000"/>
                        </a:spcBef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900" dirty="0"/>
                        <a:t>1 to 17 years</a:t>
                      </a:r>
                    </a:p>
                  </a:txBody>
                  <a:tcPr marL="34290" marR="34290" marT="34290" marB="3429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6D9E273-20E5-A1C4-B4B4-DE5D79464F23}"/>
              </a:ext>
            </a:extLst>
          </p:cNvPr>
          <p:cNvCxnSpPr>
            <a:cxnSpLocks/>
            <a:stCxn id="13" idx="2"/>
            <a:endCxn id="56" idx="0"/>
          </p:cNvCxnSpPr>
          <p:nvPr/>
        </p:nvCxnSpPr>
        <p:spPr>
          <a:xfrm>
            <a:off x="4460781" y="3686261"/>
            <a:ext cx="8210" cy="2390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66485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2982464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5CCE0-B479-14E1-5E02-12ECA72D2DE8}"/>
              </a:ext>
            </a:extLst>
          </p:cNvPr>
          <p:cNvSpPr txBox="1">
            <a:spLocks/>
          </p:cNvSpPr>
          <p:nvPr/>
        </p:nvSpPr>
        <p:spPr>
          <a:xfrm>
            <a:off x="720000" y="164567"/>
            <a:ext cx="6935148" cy="5666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76071">
              <a:defRPr sz="2351"/>
            </a:pPr>
            <a:endParaRPr lang="en-GB" sz="2400" b="1" dirty="0">
              <a:latin typeface="+mn-lt"/>
            </a:endParaRPr>
          </a:p>
          <a:p>
            <a:pPr algn="l" defTabSz="576071">
              <a:defRPr sz="2351"/>
            </a:pPr>
            <a:r>
              <a:rPr lang="en-GB" sz="2800" b="1" dirty="0">
                <a:solidFill>
                  <a:schemeClr val="accent1"/>
                </a:solidFill>
                <a:latin typeface="+mn-lt"/>
              </a:rPr>
              <a:t>Development of Clinical Pathways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1A9C8-F6B8-EE61-A3DD-41DF6501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7704000" cy="4581288"/>
          </a:xfrm>
        </p:spPr>
        <p:txBody>
          <a:bodyPr>
            <a:normAutofit/>
          </a:bodyPr>
          <a:lstStyle/>
          <a:p>
            <a:r>
              <a:rPr lang="en-GB" sz="1800" dirty="0"/>
              <a:t>Multi-professional expert working group to develop robust clinical pathways</a:t>
            </a:r>
          </a:p>
          <a:p>
            <a:r>
              <a:rPr lang="en-GB" sz="1800" dirty="0"/>
              <a:t>Clinical pathways approach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Adherence to NICE guidelines</a:t>
            </a:r>
          </a:p>
          <a:p>
            <a:r>
              <a:rPr lang="en-GB" sz="1800" dirty="0"/>
              <a:t>National template for Patient Group Directions  and protocols developed by SPS</a:t>
            </a:r>
          </a:p>
          <a:p>
            <a:r>
              <a:rPr lang="en-GB" sz="1800" dirty="0"/>
              <a:t>AMR Programme Board Oversight</a:t>
            </a:r>
          </a:p>
          <a:p>
            <a:r>
              <a:rPr lang="en-GB" sz="1800" dirty="0"/>
              <a:t>Pharmacy Quality Scheme antimicrobial stewardship foundation </a:t>
            </a:r>
          </a:p>
          <a:p>
            <a:r>
              <a:rPr lang="en-GB" sz="1800" dirty="0"/>
              <a:t>National Medical Director &amp; Chief Medical Officer for England approval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 descr="Picture 3">
            <a:extLst>
              <a:ext uri="{FF2B5EF4-FFF2-40B4-BE49-F238E27FC236}">
                <a16:creationId xmlns:a16="http://schemas.microsoft.com/office/drawing/2014/main" id="{6181D4C5-B5FB-D3A9-72ED-F1EBE134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03" y="2209800"/>
            <a:ext cx="6543284" cy="10760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7330378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2982464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5CCE0-B479-14E1-5E02-12ECA72D2DE8}"/>
              </a:ext>
            </a:extLst>
          </p:cNvPr>
          <p:cNvSpPr txBox="1">
            <a:spLocks/>
          </p:cNvSpPr>
          <p:nvPr/>
        </p:nvSpPr>
        <p:spPr>
          <a:xfrm>
            <a:off x="586702" y="114347"/>
            <a:ext cx="6750002" cy="5666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76071">
              <a:defRPr sz="2351"/>
            </a:pPr>
            <a:r>
              <a:rPr lang="en-GB" sz="2800" b="1" dirty="0">
                <a:solidFill>
                  <a:schemeClr val="accent1"/>
                </a:solidFill>
                <a:latin typeface="+mn-lt"/>
              </a:rPr>
              <a:t>Clinical Pathway Consultations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0A5C9-7890-C54A-78A7-225604FD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38862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The clinical pathways element will enable the management of common infections by community pharmacies through offering self-</a:t>
            </a:r>
            <a:r>
              <a:rPr lang="en-GB" dirty="0" err="1"/>
              <a:t>care,safety</a:t>
            </a:r>
            <a:r>
              <a:rPr lang="en-GB" dirty="0"/>
              <a:t> netting advice and only if appropriate, supplying over the counter and prescription only medicines via Patient group directions  </a:t>
            </a:r>
          </a:p>
          <a:p>
            <a:endParaRPr lang="en-GB" dirty="0"/>
          </a:p>
        </p:txBody>
      </p:sp>
      <p:pic>
        <p:nvPicPr>
          <p:cNvPr id="11" name="Picture 4" descr="Picture 4">
            <a:extLst>
              <a:ext uri="{FF2B5EF4-FFF2-40B4-BE49-F238E27FC236}">
                <a16:creationId xmlns:a16="http://schemas.microsoft.com/office/drawing/2014/main" id="{A85DB75F-DC6A-FA3A-0D7A-3D7A67D73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497185"/>
            <a:ext cx="4724400" cy="6360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01269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2982464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5CCE0-B479-14E1-5E02-12ECA72D2DE8}"/>
              </a:ext>
            </a:extLst>
          </p:cNvPr>
          <p:cNvSpPr txBox="1">
            <a:spLocks/>
          </p:cNvSpPr>
          <p:nvPr/>
        </p:nvSpPr>
        <p:spPr>
          <a:xfrm>
            <a:off x="372778" y="172497"/>
            <a:ext cx="7139224" cy="5666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76071">
              <a:defRPr sz="2351"/>
            </a:pPr>
            <a:r>
              <a:rPr lang="en-GB" sz="2800" b="1" dirty="0">
                <a:solidFill>
                  <a:schemeClr val="accent1"/>
                </a:solidFill>
                <a:latin typeface="+mn-lt"/>
              </a:rPr>
              <a:t>Gateway point for Clinical Pathways</a:t>
            </a:r>
          </a:p>
        </p:txBody>
      </p:sp>
      <p:pic>
        <p:nvPicPr>
          <p:cNvPr id="6" name="Content Placeholder 4" descr="Content Placeholder 4">
            <a:extLst>
              <a:ext uri="{FF2B5EF4-FFF2-40B4-BE49-F238E27FC236}">
                <a16:creationId xmlns:a16="http://schemas.microsoft.com/office/drawing/2014/main" id="{282FB46C-4C2A-C5BD-557A-628DCEDF9F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8978" y="1837661"/>
            <a:ext cx="4735438" cy="318267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80283-6E8E-BEBC-C6B1-45047F0DACF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72778" y="1419210"/>
            <a:ext cx="3886200" cy="326350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buNone/>
              <a:defRPr sz="2000">
                <a:solidFill>
                  <a:srgbClr val="231F20"/>
                </a:solidFill>
              </a:defRPr>
            </a:pPr>
            <a:r>
              <a:rPr sz="1800" dirty="0"/>
              <a:t>Consultations will only be considered as clinical pathway consultations if they successfully pass through a </a:t>
            </a:r>
            <a:r>
              <a:rPr sz="1800" b="1" dirty="0"/>
              <a:t>gateway point </a:t>
            </a:r>
            <a:r>
              <a:rPr sz="1800" dirty="0"/>
              <a:t>for each respective clinical pathway.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425563"/>
                </a:solidFill>
              </a:defRPr>
            </a:pPr>
            <a:endParaRPr sz="1500" dirty="0"/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425563"/>
                </a:solidFill>
              </a:defRPr>
            </a:pPr>
            <a:r>
              <a:rPr sz="1800" dirty="0"/>
              <a:t>The gateway point ensures that the patient: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425563"/>
                </a:solidFill>
              </a:defRPr>
            </a:pPr>
            <a:r>
              <a:rPr sz="1800" dirty="0"/>
              <a:t> </a:t>
            </a:r>
          </a:p>
          <a:p>
            <a:pPr marL="214313" indent="-214313">
              <a:spcBef>
                <a:spcPts val="0"/>
              </a:spcBef>
              <a:defRPr sz="1800">
                <a:solidFill>
                  <a:srgbClr val="425563"/>
                </a:solidFill>
              </a:defRPr>
            </a:pPr>
            <a:r>
              <a:rPr sz="1800" dirty="0"/>
              <a:t>Is suitable for management within one of the seven clinical pathways </a:t>
            </a:r>
          </a:p>
          <a:p>
            <a:pPr marL="214313" indent="-214313">
              <a:spcBef>
                <a:spcPts val="0"/>
              </a:spcBef>
              <a:defRPr sz="1800">
                <a:solidFill>
                  <a:srgbClr val="425563"/>
                </a:solidFill>
              </a:defRPr>
            </a:pPr>
            <a:r>
              <a:rPr sz="1800" dirty="0"/>
              <a:t>Presents relevant signs and symptoms</a:t>
            </a:r>
          </a:p>
          <a:p>
            <a:pPr marL="214313" indent="-214313">
              <a:spcBef>
                <a:spcPts val="0"/>
              </a:spcBef>
              <a:defRPr sz="1800">
                <a:solidFill>
                  <a:srgbClr val="425563"/>
                </a:solidFill>
              </a:defRPr>
            </a:pPr>
            <a:r>
              <a:rPr sz="1800" dirty="0"/>
              <a:t>Does not exhibit indications of a more serious medical condition. </a:t>
            </a:r>
            <a:endParaRPr lang="en-GB" sz="1800" dirty="0"/>
          </a:p>
          <a:p>
            <a:pPr marL="214313" indent="-214313">
              <a:spcBef>
                <a:spcPts val="0"/>
              </a:spcBef>
              <a:defRPr sz="1800">
                <a:solidFill>
                  <a:srgbClr val="425563"/>
                </a:solidFill>
              </a:defRPr>
            </a:pPr>
            <a:endParaRPr lang="en-GB" sz="1500" dirty="0"/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425563"/>
                </a:solidFill>
              </a:defRPr>
            </a:pPr>
            <a:r>
              <a:rPr lang="en-GB" sz="1800" dirty="0">
                <a:solidFill>
                  <a:srgbClr val="231F20"/>
                </a:solidFill>
              </a:rPr>
              <a:t>Only consultations that pass the gateway point will be eligible for service payments</a:t>
            </a:r>
            <a:endParaRPr sz="1800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6800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5E0067-3B92-9060-3CBB-ADFAB9C4FB8E}"/>
              </a:ext>
            </a:extLst>
          </p:cNvPr>
          <p:cNvSpPr txBox="1">
            <a:spLocks/>
          </p:cNvSpPr>
          <p:nvPr/>
        </p:nvSpPr>
        <p:spPr>
          <a:xfrm>
            <a:off x="422562" y="246865"/>
            <a:ext cx="7421395" cy="48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accent1"/>
                </a:solidFill>
                <a:latin typeface="+mn-lt"/>
              </a:rPr>
              <a:t>Summary of digital deliverables</a:t>
            </a:r>
          </a:p>
        </p:txBody>
      </p:sp>
      <p:grpSp>
        <p:nvGrpSpPr>
          <p:cNvPr id="6" name="Diagram 3">
            <a:extLst>
              <a:ext uri="{FF2B5EF4-FFF2-40B4-BE49-F238E27FC236}">
                <a16:creationId xmlns:a16="http://schemas.microsoft.com/office/drawing/2014/main" id="{FD86429D-47C8-326B-72F0-4F7287060DD9}"/>
              </a:ext>
            </a:extLst>
          </p:cNvPr>
          <p:cNvGrpSpPr/>
          <p:nvPr/>
        </p:nvGrpSpPr>
        <p:grpSpPr>
          <a:xfrm>
            <a:off x="485383" y="2053574"/>
            <a:ext cx="8092787" cy="3664549"/>
            <a:chOff x="0" y="0"/>
            <a:chExt cx="10011698" cy="4067253"/>
          </a:xfrm>
        </p:grpSpPr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0AC781D2-C5AF-FADA-B159-818235749150}"/>
                </a:ext>
              </a:extLst>
            </p:cNvPr>
            <p:cNvGrpSpPr/>
            <p:nvPr/>
          </p:nvGrpSpPr>
          <p:grpSpPr>
            <a:xfrm>
              <a:off x="0" y="0"/>
              <a:ext cx="3128656" cy="1877194"/>
              <a:chOff x="0" y="0"/>
              <a:chExt cx="3128655" cy="1877193"/>
            </a:xfrm>
          </p:grpSpPr>
          <p:sp>
            <p:nvSpPr>
              <p:cNvPr id="25" name="Rectangle">
                <a:extLst>
                  <a:ext uri="{FF2B5EF4-FFF2-40B4-BE49-F238E27FC236}">
                    <a16:creationId xmlns:a16="http://schemas.microsoft.com/office/drawing/2014/main" id="{BC98D041-5792-274F-7309-C2F5FD7E3D00}"/>
                  </a:ext>
                </a:extLst>
              </p:cNvPr>
              <p:cNvSpPr/>
              <p:nvPr/>
            </p:nvSpPr>
            <p:spPr>
              <a:xfrm>
                <a:off x="0" y="0"/>
                <a:ext cx="3128655" cy="1877193"/>
              </a:xfrm>
              <a:prstGeom prst="rect">
                <a:avLst/>
              </a:prstGeom>
              <a:solidFill>
                <a:srgbClr val="AEE0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26" name="Update DOS, Profile Manager, nhs.uk and 111 online to support channel shifting of patients to pharmacy">
                <a:extLst>
                  <a:ext uri="{FF2B5EF4-FFF2-40B4-BE49-F238E27FC236}">
                    <a16:creationId xmlns:a16="http://schemas.microsoft.com/office/drawing/2014/main" id="{B496E35B-F77A-EE5B-F726-CE9D00CD307E}"/>
                  </a:ext>
                </a:extLst>
              </p:cNvPr>
              <p:cNvSpPr txBox="1"/>
              <p:nvPr/>
            </p:nvSpPr>
            <p:spPr>
              <a:xfrm>
                <a:off x="0" y="106406"/>
                <a:ext cx="3128655" cy="1664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1435" tIns="51435" rIns="51435" bIns="51435" numCol="1" anchor="ctr">
                <a:sp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200" dirty="0"/>
                  <a:t>Signpost public to support </a:t>
                </a:r>
                <a:r>
                  <a:rPr lang="en-GB" sz="1200" b="1" dirty="0"/>
                  <a:t>channel shifting of patients </a:t>
                </a:r>
                <a:r>
                  <a:rPr lang="en-GB" sz="1200" dirty="0"/>
                  <a:t>to pharmacy</a:t>
                </a:r>
              </a:p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050" dirty="0"/>
                  <a:t>(</a:t>
                </a:r>
                <a:r>
                  <a:rPr sz="1050" dirty="0"/>
                  <a:t>Update DOS, Profile Manager, nhs.uk and 111 online to support </a:t>
                </a:r>
                <a:r>
                  <a:rPr sz="1050" b="1" dirty="0"/>
                  <a:t>channel shifting of patients </a:t>
                </a:r>
                <a:r>
                  <a:rPr sz="1050" dirty="0"/>
                  <a:t>to pharmacy</a:t>
                </a:r>
                <a:r>
                  <a:rPr lang="en-GB" sz="1050" dirty="0"/>
                  <a:t>)</a:t>
                </a:r>
                <a:endParaRPr sz="1050" dirty="0"/>
              </a:p>
            </p:txBody>
          </p:sp>
        </p:grp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C578AF7A-D00A-44C3-B6FC-B561EA7B4897}"/>
                </a:ext>
              </a:extLst>
            </p:cNvPr>
            <p:cNvGrpSpPr/>
            <p:nvPr/>
          </p:nvGrpSpPr>
          <p:grpSpPr>
            <a:xfrm>
              <a:off x="3441520" y="0"/>
              <a:ext cx="3128657" cy="1877194"/>
              <a:chOff x="0" y="0"/>
              <a:chExt cx="3128655" cy="1877193"/>
            </a:xfrm>
          </p:grpSpPr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5287D173-F95F-4DDC-97F5-04C52438E741}"/>
                  </a:ext>
                </a:extLst>
              </p:cNvPr>
              <p:cNvSpPr/>
              <p:nvPr/>
            </p:nvSpPr>
            <p:spPr>
              <a:xfrm>
                <a:off x="0" y="0"/>
                <a:ext cx="3128655" cy="1877193"/>
              </a:xfrm>
              <a:prstGeom prst="rect">
                <a:avLst/>
              </a:prstGeom>
              <a:solidFill>
                <a:srgbClr val="AEE0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24" name="Digital referrals from GP to pharmacy">
                <a:extLst>
                  <a:ext uri="{FF2B5EF4-FFF2-40B4-BE49-F238E27FC236}">
                    <a16:creationId xmlns:a16="http://schemas.microsoft.com/office/drawing/2014/main" id="{B4AD2F69-801C-959E-E1DE-C59C12B2DED9}"/>
                  </a:ext>
                </a:extLst>
              </p:cNvPr>
              <p:cNvSpPr txBox="1"/>
              <p:nvPr/>
            </p:nvSpPr>
            <p:spPr>
              <a:xfrm>
                <a:off x="0" y="490954"/>
                <a:ext cx="3128655" cy="8952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1435" tIns="51435" rIns="51435" bIns="51435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en-GB" sz="1200" dirty="0"/>
                  <a:t>Integrate </a:t>
                </a:r>
                <a:r>
                  <a:rPr lang="en-GB" sz="1200" b="1" dirty="0"/>
                  <a:t>digital referrals</a:t>
                </a:r>
                <a:r>
                  <a:rPr lang="en-GB" sz="1200" dirty="0"/>
                  <a:t> from GP to pharmacy</a:t>
                </a:r>
              </a:p>
              <a:p>
                <a:r>
                  <a:rPr lang="en-GB" sz="1050" dirty="0"/>
                  <a:t>(Bookings and Referrals Standard)</a:t>
                </a:r>
                <a:endParaRPr sz="1050" dirty="0"/>
              </a:p>
            </p:txBody>
          </p:sp>
        </p:grp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6126412E-60AB-1324-7335-676670CC23DB}"/>
                </a:ext>
              </a:extLst>
            </p:cNvPr>
            <p:cNvGrpSpPr/>
            <p:nvPr/>
          </p:nvGrpSpPr>
          <p:grpSpPr>
            <a:xfrm>
              <a:off x="6883041" y="0"/>
              <a:ext cx="3128657" cy="1877194"/>
              <a:chOff x="0" y="0"/>
              <a:chExt cx="3128655" cy="1877193"/>
            </a:xfrm>
          </p:grpSpPr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120B1763-8A81-2869-38E0-04ED4F624E0D}"/>
                  </a:ext>
                </a:extLst>
              </p:cNvPr>
              <p:cNvSpPr/>
              <p:nvPr/>
            </p:nvSpPr>
            <p:spPr>
              <a:xfrm>
                <a:off x="0" y="0"/>
                <a:ext cx="3128655" cy="1877193"/>
              </a:xfrm>
              <a:prstGeom prst="rect">
                <a:avLst/>
              </a:prstGeom>
              <a:solidFill>
                <a:srgbClr val="AEE0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 b="1"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22" name="Capability to access patient’s GP record">
                <a:extLst>
                  <a:ext uri="{FF2B5EF4-FFF2-40B4-BE49-F238E27FC236}">
                    <a16:creationId xmlns:a16="http://schemas.microsoft.com/office/drawing/2014/main" id="{ECA34A8C-8487-A0D4-FC6D-7A6D7E826542}"/>
                  </a:ext>
                </a:extLst>
              </p:cNvPr>
              <p:cNvSpPr txBox="1"/>
              <p:nvPr/>
            </p:nvSpPr>
            <p:spPr>
              <a:xfrm>
                <a:off x="0" y="508053"/>
                <a:ext cx="3128655" cy="8610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1435" tIns="51435" rIns="51435" bIns="51435" numCol="1" anchor="ctr">
                <a:sp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200" dirty="0"/>
                  <a:t>Provide pharmacists greater </a:t>
                </a:r>
                <a:r>
                  <a:rPr lang="en-GB" sz="1200" b="1" dirty="0"/>
                  <a:t>access to patient’s GP record</a:t>
                </a:r>
                <a:endParaRPr lang="en-GB" sz="1200" dirty="0"/>
              </a:p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050" dirty="0"/>
                  <a:t>(GP Connect Access Record)</a:t>
                </a:r>
              </a:p>
            </p:txBody>
          </p: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3BEC18B1-E21E-9F5C-4C53-5D397BFF63A6}"/>
                </a:ext>
              </a:extLst>
            </p:cNvPr>
            <p:cNvGrpSpPr/>
            <p:nvPr/>
          </p:nvGrpSpPr>
          <p:grpSpPr>
            <a:xfrm>
              <a:off x="0" y="2190058"/>
              <a:ext cx="3128656" cy="1877195"/>
              <a:chOff x="0" y="0"/>
              <a:chExt cx="3128655" cy="1877193"/>
            </a:xfrm>
          </p:grpSpPr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D0E025A1-12F5-675E-D58F-97AE7A3CE802}"/>
                  </a:ext>
                </a:extLst>
              </p:cNvPr>
              <p:cNvSpPr/>
              <p:nvPr/>
            </p:nvSpPr>
            <p:spPr>
              <a:xfrm>
                <a:off x="0" y="0"/>
                <a:ext cx="3128655" cy="1877193"/>
              </a:xfrm>
              <a:prstGeom prst="rect">
                <a:avLst/>
              </a:prstGeom>
              <a:solidFill>
                <a:srgbClr val="8CE8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20" name="Capability to update the patient’s GP record following a pharmacy consultation">
                <a:extLst>
                  <a:ext uri="{FF2B5EF4-FFF2-40B4-BE49-F238E27FC236}">
                    <a16:creationId xmlns:a16="http://schemas.microsoft.com/office/drawing/2014/main" id="{E813865C-C9C5-19D1-CCC8-DAF4100C8B33}"/>
                  </a:ext>
                </a:extLst>
              </p:cNvPr>
              <p:cNvSpPr txBox="1"/>
              <p:nvPr/>
            </p:nvSpPr>
            <p:spPr>
              <a:xfrm>
                <a:off x="0" y="397253"/>
                <a:ext cx="3128655" cy="1082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1435" tIns="51435" rIns="51435" bIns="51435" numCol="1" anchor="ctr">
                <a:sp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200" dirty="0"/>
                  <a:t>Capability to </a:t>
                </a:r>
                <a:r>
                  <a:rPr sz="1200" b="1" dirty="0"/>
                  <a:t>update the patient’s GP record </a:t>
                </a:r>
                <a:r>
                  <a:rPr sz="1200" dirty="0"/>
                  <a:t>following a pharmacy consultation</a:t>
                </a:r>
                <a:endParaRPr lang="en-GB" sz="1200" dirty="0"/>
              </a:p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050" dirty="0"/>
                  <a:t>(GP Connect Update Record)</a:t>
                </a:r>
                <a:r>
                  <a:rPr sz="1050" dirty="0"/>
                  <a:t>  </a:t>
                </a:r>
              </a:p>
            </p:txBody>
          </p:sp>
        </p:grp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21C84923-3404-7B59-27FD-988B7DCCD3AE}"/>
                </a:ext>
              </a:extLst>
            </p:cNvPr>
            <p:cNvGrpSpPr/>
            <p:nvPr/>
          </p:nvGrpSpPr>
          <p:grpSpPr>
            <a:xfrm>
              <a:off x="3441520" y="2190058"/>
              <a:ext cx="3128657" cy="1877195"/>
              <a:chOff x="0" y="0"/>
              <a:chExt cx="3128655" cy="1877193"/>
            </a:xfrm>
          </p:grpSpPr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3D8ED534-F509-B3AE-67D6-21FB82D934BE}"/>
                  </a:ext>
                </a:extLst>
              </p:cNvPr>
              <p:cNvSpPr/>
              <p:nvPr/>
            </p:nvSpPr>
            <p:spPr>
              <a:xfrm>
                <a:off x="0" y="0"/>
                <a:ext cx="3128655" cy="1877193"/>
              </a:xfrm>
              <a:prstGeom prst="rect">
                <a:avLst/>
              </a:prstGeom>
              <a:solidFill>
                <a:srgbClr val="8CE8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350"/>
              </a:p>
            </p:txBody>
          </p:sp>
          <p:sp>
            <p:nvSpPr>
              <p:cNvPr id="18" name="Develop a Payment &amp; Data API to support reimbursement and service monitoring">
                <a:extLst>
                  <a:ext uri="{FF2B5EF4-FFF2-40B4-BE49-F238E27FC236}">
                    <a16:creationId xmlns:a16="http://schemas.microsoft.com/office/drawing/2014/main" id="{D78F3A1B-C941-943A-E1A2-F3523CF4A6F4}"/>
                  </a:ext>
                </a:extLst>
              </p:cNvPr>
              <p:cNvSpPr txBox="1"/>
              <p:nvPr/>
            </p:nvSpPr>
            <p:spPr>
              <a:xfrm>
                <a:off x="0" y="397254"/>
                <a:ext cx="3128655" cy="1082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1435" tIns="51435" rIns="51435" bIns="51435" numCol="1" anchor="ctr">
                <a:sp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200" dirty="0"/>
                  <a:t>Support efficient </a:t>
                </a:r>
                <a:r>
                  <a:rPr lang="en-GB" sz="1200" b="1" dirty="0"/>
                  <a:t>renumeration and national reporting </a:t>
                </a:r>
                <a:r>
                  <a:rPr lang="en-GB" sz="1200" dirty="0"/>
                  <a:t>to NHS BSA</a:t>
                </a:r>
              </a:p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GB" sz="1050" dirty="0"/>
                  <a:t>(</a:t>
                </a:r>
                <a:r>
                  <a:rPr sz="1050" dirty="0"/>
                  <a:t>Develop a Payment &amp; Data API</a:t>
                </a:r>
                <a:r>
                  <a:rPr lang="en-GB" sz="1050" dirty="0"/>
                  <a:t>)</a:t>
                </a:r>
                <a:endParaRPr sz="1050" dirty="0"/>
              </a:p>
            </p:txBody>
          </p:sp>
        </p:grp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FE69DC2B-0B25-4384-CE02-29697C6840FD}"/>
                </a:ext>
              </a:extLst>
            </p:cNvPr>
            <p:cNvGrpSpPr/>
            <p:nvPr/>
          </p:nvGrpSpPr>
          <p:grpSpPr>
            <a:xfrm>
              <a:off x="6883041" y="2190058"/>
              <a:ext cx="3128657" cy="1877195"/>
              <a:chOff x="0" y="0"/>
              <a:chExt cx="3128655" cy="1877193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B4D354E-A197-69A5-E4F1-27991870716B}"/>
                  </a:ext>
                </a:extLst>
              </p:cNvPr>
              <p:cNvSpPr/>
              <p:nvPr/>
            </p:nvSpPr>
            <p:spPr>
              <a:xfrm>
                <a:off x="0" y="0"/>
                <a:ext cx="3128655" cy="1877193"/>
              </a:xfrm>
              <a:prstGeom prst="rect">
                <a:avLst/>
              </a:prstGeom>
              <a:solidFill>
                <a:srgbClr val="8CE8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6" name="Develop and onboard suppliers to the Digital Service for Integrated Care to ensure solutions are assured and meet user requirements and NHS standards">
                <a:extLst>
                  <a:ext uri="{FF2B5EF4-FFF2-40B4-BE49-F238E27FC236}">
                    <a16:creationId xmlns:a16="http://schemas.microsoft.com/office/drawing/2014/main" id="{257ED16F-9AA5-20EE-B199-7962E7A59AB1}"/>
                  </a:ext>
                </a:extLst>
              </p:cNvPr>
              <p:cNvSpPr txBox="1"/>
              <p:nvPr/>
            </p:nvSpPr>
            <p:spPr>
              <a:xfrm>
                <a:off x="0" y="204550"/>
                <a:ext cx="3128655" cy="1468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1435" tIns="51435" rIns="51435" bIns="51435" numCol="1" anchor="ctr">
                <a:sp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4255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200" dirty="0"/>
                  <a:t>Develop and onboard suppliers to the </a:t>
                </a:r>
                <a:r>
                  <a:rPr sz="1200" b="1" dirty="0"/>
                  <a:t>Digital Service for Integrated Care </a:t>
                </a:r>
                <a:r>
                  <a:rPr sz="1200" dirty="0"/>
                  <a:t>to ensure solutions are assured and meet user requirements and NHS standards</a:t>
                </a:r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E3297-2CDD-F30E-E359-7AAACDB0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2" y="1149170"/>
            <a:ext cx="8092787" cy="477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/>
              <a:t>Significantly improve the digital infrastructure between general practice and community pharmacy to support this expansion by:</a:t>
            </a:r>
          </a:p>
        </p:txBody>
      </p:sp>
    </p:spTree>
    <p:extLst>
      <p:ext uri="{BB962C8B-B14F-4D97-AF65-F5344CB8AC3E}">
        <p14:creationId xmlns:p14="http://schemas.microsoft.com/office/powerpoint/2010/main" val="3941881705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5E0067-3B92-9060-3CBB-ADFAB9C4FB8E}"/>
              </a:ext>
            </a:extLst>
          </p:cNvPr>
          <p:cNvSpPr txBox="1">
            <a:spLocks/>
          </p:cNvSpPr>
          <p:nvPr/>
        </p:nvSpPr>
        <p:spPr>
          <a:xfrm>
            <a:off x="762000" y="228600"/>
            <a:ext cx="6902402" cy="48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accent1"/>
                </a:solidFill>
                <a:latin typeface="+mn-lt"/>
              </a:rPr>
              <a:t>Updating the GP record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28C451A6-7C04-035E-CADF-30899A6C1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641" y="1600200"/>
            <a:ext cx="8317976" cy="3886200"/>
          </a:xfrm>
        </p:spPr>
      </p:pic>
    </p:spTree>
    <p:extLst>
      <p:ext uri="{BB962C8B-B14F-4D97-AF65-F5344CB8AC3E}">
        <p14:creationId xmlns:p14="http://schemas.microsoft.com/office/powerpoint/2010/main" val="180438654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5E0067-3B92-9060-3CBB-ADFAB9C4FB8E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6990155" cy="48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accent1"/>
                </a:solidFill>
                <a:latin typeface="+mn-lt"/>
              </a:rPr>
              <a:t>Benefits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62E75B-3705-E432-59D7-DB21D3300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809" y="1338651"/>
            <a:ext cx="7891991" cy="34727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6D80E-2775-A4B6-0A26-57B8D7F8577C}"/>
              </a:ext>
            </a:extLst>
          </p:cNvPr>
          <p:cNvSpPr txBox="1"/>
          <p:nvPr/>
        </p:nvSpPr>
        <p:spPr>
          <a:xfrm>
            <a:off x="189860" y="4835661"/>
            <a:ext cx="8372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  <a:p>
            <a:r>
              <a:rPr lang="en-GB" sz="1350" dirty="0"/>
              <a:t>NB Update Record </a:t>
            </a:r>
            <a:r>
              <a:rPr lang="en-GB" sz="1350" b="1" dirty="0"/>
              <a:t>will not</a:t>
            </a:r>
            <a:r>
              <a:rPr lang="en-GB" sz="1350" dirty="0"/>
              <a:t> be used to communicate urgent information (</a:t>
            </a:r>
            <a:r>
              <a:rPr lang="en-GB" sz="1350" dirty="0" err="1"/>
              <a:t>eg</a:t>
            </a:r>
            <a:r>
              <a:rPr lang="en-GB" sz="1350" dirty="0"/>
              <a:t> safeguarding) or actions for the GP – usual channels of communication will be used</a:t>
            </a:r>
          </a:p>
          <a:p>
            <a:r>
              <a:rPr lang="en-GB" sz="1350" dirty="0"/>
              <a:t>Currently documents cannot be attached to messages – ABPM reports will </a:t>
            </a:r>
          </a:p>
          <a:p>
            <a:r>
              <a:rPr lang="en-GB" sz="1350" dirty="0"/>
              <a:t>come by email</a:t>
            </a:r>
          </a:p>
        </p:txBody>
      </p:sp>
    </p:spTree>
    <p:extLst>
      <p:ext uri="{BB962C8B-B14F-4D97-AF65-F5344CB8AC3E}">
        <p14:creationId xmlns:p14="http://schemas.microsoft.com/office/powerpoint/2010/main" val="330604299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1D3725-E518-2CF2-4650-5B69F736915B}"/>
              </a:ext>
            </a:extLst>
          </p:cNvPr>
          <p:cNvSpPr txBox="1"/>
          <p:nvPr/>
        </p:nvSpPr>
        <p:spPr>
          <a:xfrm rot="16200000">
            <a:off x="-1498223" y="2924004"/>
            <a:ext cx="3786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Community Pharmacy Working across layers of scale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6751AA-92C5-0E86-8B55-2DCB02735709}"/>
              </a:ext>
            </a:extLst>
          </p:cNvPr>
          <p:cNvSpPr txBox="1">
            <a:spLocks/>
          </p:cNvSpPr>
          <p:nvPr/>
        </p:nvSpPr>
        <p:spPr>
          <a:xfrm>
            <a:off x="548203" y="494371"/>
            <a:ext cx="7131002" cy="4860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1" dirty="0">
                <a:solidFill>
                  <a:schemeClr val="accent1"/>
                </a:solidFill>
                <a:latin typeface="+mn-lt"/>
              </a:rPr>
              <a:t>Raising awareness across South Yorkshire ICB and beyond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33C5A5-DA17-58F6-ABD8-05BA59B1F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92099"/>
              </p:ext>
            </p:extLst>
          </p:nvPr>
        </p:nvGraphicFramePr>
        <p:xfrm>
          <a:off x="0" y="1371600"/>
          <a:ext cx="8991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55029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Candara" charset="0"/>
              <a:ea typeface="MS PGothic" charset="0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2508D5D-5670-4369-FC5E-8DDEE0BD5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5825"/>
          <a:stretch/>
        </p:blipFill>
        <p:spPr>
          <a:xfrm>
            <a:off x="457200" y="1210257"/>
            <a:ext cx="8139272" cy="48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6533"/>
      </p:ext>
    </p:extLst>
  </p:cSld>
  <p:clrMapOvr>
    <a:masterClrMapping/>
  </p:clrMapOvr>
  <p:transition spd="med" advTm="6100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DB79-EDD6-54AA-93BC-3DD37D91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313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3A2294-D646-4D34-C468-73DB3B8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3FEBC42-D875-583C-1FA6-8CE15D29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2E129E-16B7-480B-972E-C025DBFD1D53}" type="slidenum">
              <a:rPr lang="en-GB" smtClean="0">
                <a:solidFill>
                  <a:srgbClr val="424D58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19" name="Content Placeholder 18" descr="A person smiling at camera&#10;&#10;Description automatically generated">
            <a:extLst>
              <a:ext uri="{FF2B5EF4-FFF2-40B4-BE49-F238E27FC236}">
                <a16:creationId xmlns:a16="http://schemas.microsoft.com/office/drawing/2014/main" id="{AEAF0E4A-EA40-E734-98F9-FBA81AFE3C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16306"/>
            <a:ext cx="5562600" cy="2845438"/>
          </a:xfrm>
        </p:spPr>
      </p:pic>
      <p:pic>
        <p:nvPicPr>
          <p:cNvPr id="21" name="Content Placeholder 20" descr="A screenshot of a web page&#10;&#10;Description automatically generated">
            <a:extLst>
              <a:ext uri="{FF2B5EF4-FFF2-40B4-BE49-F238E27FC236}">
                <a16:creationId xmlns:a16="http://schemas.microsoft.com/office/drawing/2014/main" id="{F0972970-4AD0-1807-1838-852CCACBD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42100"/>
            <a:ext cx="6248400" cy="321526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963849-BDB4-63FB-31A8-65432A15C47C}"/>
              </a:ext>
            </a:extLst>
          </p:cNvPr>
          <p:cNvSpPr txBox="1"/>
          <p:nvPr/>
        </p:nvSpPr>
        <p:spPr>
          <a:xfrm>
            <a:off x="3429000" y="294621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cpe.org.uk</a:t>
            </a:r>
            <a:r>
              <a:rPr lang="en-US" dirty="0"/>
              <a:t>/national-pharmacy-services/advanced-services/pharmacy-first-service/</a:t>
            </a:r>
          </a:p>
        </p:txBody>
      </p:sp>
    </p:spTree>
    <p:extLst>
      <p:ext uri="{BB962C8B-B14F-4D97-AF65-F5344CB8AC3E}">
        <p14:creationId xmlns:p14="http://schemas.microsoft.com/office/powerpoint/2010/main" val="3296965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DB79-EDD6-54AA-93BC-3DD37D91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3A2294-D646-4D34-C468-73DB3B8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3FEBC42-D875-583C-1FA6-8CE15D29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2E129E-16B7-480B-972E-C025DBFD1D53}" type="slidenum">
              <a:rPr lang="en-GB" smtClean="0">
                <a:solidFill>
                  <a:srgbClr val="424D58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C17B9B4C-AE49-A7D4-4073-86A376CE17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b="18566"/>
          <a:stretch/>
        </p:blipFill>
        <p:spPr>
          <a:xfrm>
            <a:off x="1859" y="1295400"/>
            <a:ext cx="5790186" cy="868361"/>
          </a:xfrm>
        </p:spPr>
      </p:pic>
      <p:pic>
        <p:nvPicPr>
          <p:cNvPr id="13" name="Content Placeholder 12" descr="A close-up of a medical service&#10;&#10;Description automatically generated">
            <a:extLst>
              <a:ext uri="{FF2B5EF4-FFF2-40B4-BE49-F238E27FC236}">
                <a16:creationId xmlns:a16="http://schemas.microsoft.com/office/drawing/2014/main" id="{DC1C0436-52B2-3D75-FEDE-B2F1C83C3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87" y="2438400"/>
            <a:ext cx="7678612" cy="3810389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465542-550B-5A00-24E0-4943BA373FDC}"/>
              </a:ext>
            </a:extLst>
          </p:cNvPr>
          <p:cNvSpPr txBox="1"/>
          <p:nvPr/>
        </p:nvSpPr>
        <p:spPr>
          <a:xfrm>
            <a:off x="5132393" y="6003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cppe.ac.uk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75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DB79-EDD6-54AA-93BC-3DD37D91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9" name="Content Placeholder 8" descr="A logo with colorful squares and text&#10;&#10;Description automatically generated">
            <a:extLst>
              <a:ext uri="{FF2B5EF4-FFF2-40B4-BE49-F238E27FC236}">
                <a16:creationId xmlns:a16="http://schemas.microsoft.com/office/drawing/2014/main" id="{DA5CB106-26D5-56DE-1BAA-C39BE7BCEC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38" y="990600"/>
            <a:ext cx="3014118" cy="21324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 descr="A table of medical information&#10;&#10;Description automatically generated">
            <a:extLst>
              <a:ext uri="{FF2B5EF4-FFF2-40B4-BE49-F238E27FC236}">
                <a16:creationId xmlns:a16="http://schemas.microsoft.com/office/drawing/2014/main" id="{4A7A2364-B39A-D1C1-7AD9-17FB5E35B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>
          <a:xfrm>
            <a:off x="4664424" y="1600200"/>
            <a:ext cx="4285577" cy="4756156"/>
          </a:xfr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3A2294-D646-4D34-C468-73DB3B8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3FEBC42-D875-583C-1FA6-8CE15D29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2E129E-16B7-480B-972E-C025DBFD1D53}" type="slidenum">
              <a:rPr lang="en-GB" smtClean="0">
                <a:solidFill>
                  <a:srgbClr val="424D58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GB">
              <a:solidFill>
                <a:srgbClr val="424D58"/>
              </a:solidFill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42957452-C1AB-EB78-C773-C23B12616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" y="3097068"/>
            <a:ext cx="4299223" cy="3372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EFE5D-9CC7-91E6-7F0D-670372F6FD3A}"/>
              </a:ext>
            </a:extLst>
          </p:cNvPr>
          <p:cNvSpPr txBox="1"/>
          <p:nvPr/>
        </p:nvSpPr>
        <p:spPr>
          <a:xfrm>
            <a:off x="4383815" y="661473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southyorkshire.communitypharmacy.org.uk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56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ogo with colorful squares and text&#10;&#10;Description automatically generated">
            <a:extLst>
              <a:ext uri="{FF2B5EF4-FFF2-40B4-BE49-F238E27FC236}">
                <a16:creationId xmlns:a16="http://schemas.microsoft.com/office/drawing/2014/main" id="{DA5CB106-26D5-56DE-1BAA-C39BE7BCEC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 b="23952"/>
          <a:stretch/>
        </p:blipFill>
        <p:spPr bwMode="auto">
          <a:xfrm>
            <a:off x="457200" y="340002"/>
            <a:ext cx="2895599" cy="1161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3A2294-D646-4D34-C468-73DB3B8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3FEBC42-D875-583C-1FA6-8CE15D29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F2E129E-16B7-480B-972E-C025DBFD1D53}" type="slidenum">
              <a:rPr lang="en-GB" smtClean="0">
                <a:solidFill>
                  <a:srgbClr val="424D58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EFE5D-9CC7-91E6-7F0D-670372F6FD3A}"/>
              </a:ext>
            </a:extLst>
          </p:cNvPr>
          <p:cNvSpPr txBox="1"/>
          <p:nvPr/>
        </p:nvSpPr>
        <p:spPr>
          <a:xfrm>
            <a:off x="304800" y="6176807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southyorkshire.communitypharmacy.org.uk</a:t>
            </a:r>
            <a:endParaRPr lang="en-US" dirty="0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AB8E1B07-1217-37E4-29C8-6D01A9A0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89" y="295394"/>
            <a:ext cx="3535941" cy="1161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8DEDB1-C4D4-96F3-0502-6A7B3DF52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844857"/>
            <a:ext cx="3765808" cy="7951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11CF8-0B34-54B9-0D14-48526A3E19A5}"/>
              </a:ext>
            </a:extLst>
          </p:cNvPr>
          <p:cNvSpPr txBox="1"/>
          <p:nvPr/>
        </p:nvSpPr>
        <p:spPr>
          <a:xfrm>
            <a:off x="457200" y="1676399"/>
            <a:ext cx="7848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073CF"/>
                </a:solidFill>
                <a:latin typeface="Helvetica" pitchFamily="2" charset="0"/>
              </a:rPr>
              <a:t>CPPE Pharmacy First ENT Clinical Assessment Skills Workshop</a:t>
            </a:r>
            <a:br>
              <a:rPr lang="en-GB" b="0" i="0" u="none" strike="noStrike" dirty="0">
                <a:solidFill>
                  <a:srgbClr val="0073CF"/>
                </a:solidFill>
                <a:effectLst/>
                <a:latin typeface="Helvetica" pitchFamily="2" charset="0"/>
              </a:rPr>
            </a:br>
            <a:endParaRPr lang="en-GB" b="0" i="0" u="none" strike="noStrike" dirty="0">
              <a:solidFill>
                <a:srgbClr val="0073CF"/>
              </a:solidFill>
              <a:effectLst/>
              <a:latin typeface="Helvetica" pitchFamily="2" charset="0"/>
            </a:endParaRPr>
          </a:p>
          <a:p>
            <a:pPr algn="l"/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Sunday 10th March 2024, Tankersley Manor, Barnsley S75 3DQ</a:t>
            </a:r>
            <a:endParaRPr lang="en-GB" b="1" dirty="0">
              <a:solidFill>
                <a:srgbClr val="0073CF"/>
              </a:solidFill>
              <a:latin typeface="inherit"/>
            </a:endParaRPr>
          </a:p>
          <a:p>
            <a:pPr algn="l"/>
            <a:endParaRPr lang="en-GB" b="1" i="0" u="none" strike="noStrike" dirty="0">
              <a:solidFill>
                <a:srgbClr val="0073CF"/>
              </a:solidFill>
              <a:effectLst/>
              <a:latin typeface="inheri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Morning Session (9.30am - 12.45pm) </a:t>
            </a:r>
            <a:br>
              <a:rPr lang="en-GB" b="0" i="0" u="none" strike="noStrike" dirty="0">
                <a:solidFill>
                  <a:srgbClr val="0073CF"/>
                </a:solidFill>
                <a:effectLst/>
                <a:latin typeface="Helvetica" pitchFamily="2" charset="0"/>
              </a:rPr>
            </a:br>
            <a:r>
              <a:rPr lang="en-GB" b="0" i="0" u="none" strike="noStrike" dirty="0">
                <a:solidFill>
                  <a:srgbClr val="0073CF"/>
                </a:solidFill>
                <a:effectLst/>
                <a:latin typeface="Helvetica" pitchFamily="2" charset="0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Afternoon Session (1.45pm - 5pm) </a:t>
            </a:r>
            <a:endParaRPr lang="en-GB" b="0" i="0" u="none" strike="noStrike" dirty="0">
              <a:solidFill>
                <a:srgbClr val="0073CF"/>
              </a:solidFill>
              <a:effectLst/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D6D5-1EFE-040B-B9E8-7B5E4CCD07D0}"/>
              </a:ext>
            </a:extLst>
          </p:cNvPr>
          <p:cNvSpPr txBox="1"/>
          <p:nvPr/>
        </p:nvSpPr>
        <p:spPr>
          <a:xfrm>
            <a:off x="685800" y="4238273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Pharmacy First Drop in Clinics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3CF"/>
              </a:solidFill>
              <a:latin typeface="inherit"/>
            </a:endParaRPr>
          </a:p>
          <a:p>
            <a:pPr algn="l"/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	Thursdays Throughout February	</a:t>
            </a:r>
          </a:p>
          <a:p>
            <a:pPr algn="l"/>
            <a:r>
              <a:rPr lang="en-GB" b="1" dirty="0">
                <a:solidFill>
                  <a:srgbClr val="0073CF"/>
                </a:solidFill>
                <a:latin typeface="inherit"/>
              </a:rPr>
              <a:t>			</a:t>
            </a:r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1pm to 2pm and </a:t>
            </a:r>
          </a:p>
          <a:p>
            <a:pPr algn="l"/>
            <a:r>
              <a:rPr lang="en-GB" b="1" i="0" u="none" strike="noStrike" dirty="0">
                <a:solidFill>
                  <a:srgbClr val="0073CF"/>
                </a:solidFill>
                <a:effectLst/>
                <a:latin typeface="inherit"/>
              </a:rPr>
              <a:t>			7pm to 8pm  </a:t>
            </a:r>
          </a:p>
          <a:p>
            <a:pPr algn="l"/>
            <a:r>
              <a:rPr lang="en-GB" b="1" dirty="0">
                <a:solidFill>
                  <a:srgbClr val="0073CF"/>
                </a:solidFill>
                <a:latin typeface="inherit"/>
              </a:rPr>
              <a:t>					</a:t>
            </a:r>
            <a:endParaRPr lang="en-GB" b="0" i="0" u="none" strike="noStrike" dirty="0">
              <a:solidFill>
                <a:srgbClr val="0073C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67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93" y="480005"/>
            <a:ext cx="8073208" cy="706091"/>
          </a:xfrm>
        </p:spPr>
        <p:txBody>
          <a:bodyPr>
            <a:normAutofit fontScale="90000"/>
          </a:bodyPr>
          <a:lstStyle/>
          <a:p>
            <a:br>
              <a:rPr lang="en-US" sz="2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599"/>
            <a:ext cx="8750789" cy="4241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2800" dirty="0">
              <a:latin typeface="Candara" charset="0"/>
              <a:ea typeface="MS PGothic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	</a:t>
            </a:r>
            <a:r>
              <a:rPr lang="en-US" sz="6000" b="1" dirty="0">
                <a:solidFill>
                  <a:srgbClr val="000090"/>
                </a:solidFill>
                <a:latin typeface="Candara" charset="0"/>
                <a:ea typeface="MS PGothic" charset="0"/>
              </a:rPr>
              <a:t>Questions?</a:t>
            </a: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0090"/>
              </a:solidFill>
              <a:latin typeface="Candara" charset="0"/>
              <a:ea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Blue and white text with blue letters&#10;&#10;Description automatically generated">
            <a:extLst>
              <a:ext uri="{FF2B5EF4-FFF2-40B4-BE49-F238E27FC236}">
                <a16:creationId xmlns:a16="http://schemas.microsoft.com/office/drawing/2014/main" id="{6B244609-FFB2-7407-C2C2-C3F33AE2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5"/>
          <a:stretch/>
        </p:blipFill>
        <p:spPr>
          <a:xfrm>
            <a:off x="6474432" y="152365"/>
            <a:ext cx="2362200" cy="10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0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7"/>
    </mc:Choice>
    <mc:Fallback>
      <p:transition spd="slow" advTm="54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ndara" charset="0"/>
                <a:ea typeface="MS PGothic" charset="0"/>
              </a:rPr>
              <a:t>Pharmacy BEST: Aims &amp; Objectives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Barnsley Education Support &amp; Training</a:t>
            </a:r>
          </a:p>
          <a:p>
            <a:pPr lvl="2">
              <a:defRPr/>
            </a:pPr>
            <a:r>
              <a:rPr lang="en-US" sz="2800" dirty="0" err="1">
                <a:ea typeface="ＭＳ Ｐゴシック" charset="0"/>
              </a:rPr>
              <a:t>Best.barnsleyccg.nhs.uk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ndara" charset="0"/>
              <a:ea typeface="MS PGothic" charset="0"/>
            </a:endParaRPr>
          </a:p>
          <a:p>
            <a:pPr lvl="1"/>
            <a:r>
              <a:rPr lang="en-US" dirty="0">
                <a:latin typeface="Candara" charset="0"/>
                <a:ea typeface="MS PGothic" charset="0"/>
              </a:rPr>
              <a:t>Help Pharmacies deliver quality services</a:t>
            </a:r>
          </a:p>
          <a:p>
            <a:pPr lvl="1"/>
            <a:r>
              <a:rPr lang="en-US" dirty="0">
                <a:latin typeface="Candara" charset="0"/>
                <a:ea typeface="MS PGothic" charset="0"/>
              </a:rPr>
              <a:t>Align with CCG plans</a:t>
            </a:r>
          </a:p>
          <a:p>
            <a:pPr lvl="1"/>
            <a:r>
              <a:rPr lang="en-US" dirty="0">
                <a:latin typeface="Candara" charset="0"/>
                <a:ea typeface="MS PGothic" charset="0"/>
              </a:rPr>
              <a:t>Help Barnsley patients access healthcare in the appropriate place, at the appropriate time from the appropriate person 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FEEDF6F-BBF2-FA29-B441-7867685C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5825"/>
          <a:stretch/>
        </p:blipFill>
        <p:spPr>
          <a:xfrm>
            <a:off x="5715000" y="4572000"/>
            <a:ext cx="3035300" cy="18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64891"/>
      </p:ext>
    </p:extLst>
  </p:cSld>
  <p:clrMapOvr>
    <a:masterClrMapping/>
  </p:clrMapOvr>
  <p:transition spd="med" advTm="61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9F06-44D1-A54E-AA51-1D121CB2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BEST website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1F1E7E-0284-0E41-BA9B-B787A4AAD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0" y="1464272"/>
            <a:ext cx="7881699" cy="4376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74753-25E4-E24C-9DD8-1DD64E8D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424D58"/>
                </a:solidFill>
              </a:rPr>
              <a:pPr/>
              <a:t>5</a:t>
            </a:fld>
            <a:endParaRPr lang="en-GB">
              <a:solidFill>
                <a:srgbClr val="424D5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4CCDA-511E-1848-8148-8E6A103CAE0B}"/>
              </a:ext>
            </a:extLst>
          </p:cNvPr>
          <p:cNvSpPr txBox="1"/>
          <p:nvPr/>
        </p:nvSpPr>
        <p:spPr>
          <a:xfrm>
            <a:off x="1524000" y="593999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best.barnsleyccg.nhs.uk</a:t>
            </a:r>
            <a:endParaRPr lang="en-US" dirty="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0E90482-2E8B-937B-BDF4-E056B400C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17044" b="23645"/>
          <a:stretch/>
        </p:blipFill>
        <p:spPr>
          <a:xfrm>
            <a:off x="6108700" y="92595"/>
            <a:ext cx="3035300" cy="11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24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8F5E-BDA7-98CF-05A0-B4C0B8217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Barnsley Community Pharmacy and General Practice Collaborative Working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25D8E-7DAD-50D4-9F7D-1ABCE07B3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Chris Lawson, Richard Daniszewski and Laura White</a:t>
            </a:r>
          </a:p>
          <a:p>
            <a:r>
              <a:rPr lang="en-GB" dirty="0"/>
              <a:t>NHS SY ICB/PCN Barnsley Place Medicines Optimisation Team</a:t>
            </a:r>
          </a:p>
          <a:p>
            <a:r>
              <a:rPr lang="en-GB" dirty="0"/>
              <a:t>Wednesday 31</a:t>
            </a:r>
            <a:r>
              <a:rPr lang="en-GB" baseline="30000" dirty="0"/>
              <a:t>st</a:t>
            </a:r>
            <a:r>
              <a:rPr lang="en-GB" dirty="0"/>
              <a:t> January 2024</a:t>
            </a:r>
          </a:p>
        </p:txBody>
      </p:sp>
    </p:spTree>
    <p:extLst>
      <p:ext uri="{BB962C8B-B14F-4D97-AF65-F5344CB8AC3E}">
        <p14:creationId xmlns:p14="http://schemas.microsoft.com/office/powerpoint/2010/main" val="272647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07AC-7630-FC94-48F7-C30DF0DF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in the Last 12 Months…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FF43-FB98-3F0C-977F-C9BA4EAC9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Team Across Primary Care including Community Pharmacists, GP Staff, ICB/PCN Clinical Pharmacy Staff took part in NHS Northeast and Yorkshire Leadership Academy (NEYLA) “Leadership for Integrated Care” Programme</a:t>
            </a:r>
          </a:p>
          <a:p>
            <a:r>
              <a:rPr lang="en-GB" dirty="0"/>
              <a:t>Programme looked at overcoming Developing Ways of Working and Overcoming Challenges in/across Systems</a:t>
            </a:r>
          </a:p>
          <a:p>
            <a:r>
              <a:rPr lang="en-GB" dirty="0"/>
              <a:t>Community Pharmacy (CP) and General Practice (GP) F2F Engagement and Integration (E&amp;I) Events took place May, July and November 2023</a:t>
            </a:r>
          </a:p>
          <a:p>
            <a:r>
              <a:rPr lang="en-GB" dirty="0"/>
              <a:t>E&amp;I Events Attended by CP,GP colleagues and ICB/PCN Meds Opt Team Members- Looking at Priority Areas to Work On</a:t>
            </a:r>
          </a:p>
        </p:txBody>
      </p:sp>
    </p:spTree>
    <p:extLst>
      <p:ext uri="{BB962C8B-B14F-4D97-AF65-F5344CB8AC3E}">
        <p14:creationId xmlns:p14="http://schemas.microsoft.com/office/powerpoint/2010/main" val="7838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1E6-39EF-003A-CC77-2E6361FF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In the Last 12 Months(2)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F276-E0EC-303F-571B-F358D780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371600"/>
            <a:ext cx="6553563" cy="2851149"/>
          </a:xfrm>
        </p:spPr>
        <p:txBody>
          <a:bodyPr/>
          <a:lstStyle/>
          <a:p>
            <a:r>
              <a:rPr lang="en-GB" dirty="0"/>
              <a:t>From the Leadership and E&amp;I Events, 5 Priority Themes Identified:</a:t>
            </a:r>
          </a:p>
          <a:p>
            <a:pPr marL="342900" indent="-342900">
              <a:buAutoNum type="arabicParenR"/>
            </a:pPr>
            <a:r>
              <a:rPr lang="en-GB" dirty="0"/>
              <a:t>GP/CP Communications</a:t>
            </a:r>
          </a:p>
          <a:p>
            <a:pPr marL="342900" indent="-342900">
              <a:buAutoNum type="arabicParenR"/>
            </a:pPr>
            <a:r>
              <a:rPr lang="en-GB" dirty="0"/>
              <a:t>Out of Stocks (OOS) Issues</a:t>
            </a:r>
          </a:p>
          <a:p>
            <a:pPr marL="342900" indent="-342900">
              <a:buAutoNum type="arabicParenR" startAt="2"/>
            </a:pPr>
            <a:r>
              <a:rPr lang="en-GB" dirty="0"/>
              <a:t>CPCS/Pharmacy First</a:t>
            </a:r>
          </a:p>
          <a:p>
            <a:pPr marL="385763" indent="-385763">
              <a:buAutoNum type="arabicParenR" startAt="3"/>
            </a:pPr>
            <a:r>
              <a:rPr lang="en-GB" dirty="0"/>
              <a:t>Hypertension Case Finding Service</a:t>
            </a:r>
          </a:p>
          <a:p>
            <a:pPr marL="385763" indent="-385763">
              <a:buAutoNum type="arabicParenR" startAt="5"/>
            </a:pPr>
            <a:r>
              <a:rPr lang="en-GB" dirty="0"/>
              <a:t>Eclipse Protect trial in CP</a:t>
            </a:r>
          </a:p>
          <a:p>
            <a:pPr marL="0" indent="0">
              <a:buNone/>
            </a:pPr>
            <a:r>
              <a:rPr lang="en-GB" dirty="0"/>
              <a:t>Subsequent set-up of T&amp;F groups for each Priority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10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9DF2-1077-790F-70C1-88AAF5B0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NEYLA Primary Care Collaborative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C08A-02E9-BBB4-58DC-043C84A3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Jan-May 2024- Team Across Barnsley Primary Care Taking Part in a Series of Learning Sessions and Co-Labs Looking at How We can:</a:t>
            </a:r>
          </a:p>
          <a:p>
            <a:r>
              <a:rPr lang="en-GB" dirty="0"/>
              <a:t>Improve Engagement between CP and GP</a:t>
            </a:r>
          </a:p>
          <a:p>
            <a:r>
              <a:rPr lang="en-GB" dirty="0"/>
              <a:t>Improve Communication between CP and GP</a:t>
            </a:r>
          </a:p>
          <a:p>
            <a:r>
              <a:rPr lang="en-GB" dirty="0"/>
              <a:t>Improve Collaboration between CP and GP</a:t>
            </a:r>
          </a:p>
          <a:p>
            <a:pPr marL="0" indent="0">
              <a:buNone/>
            </a:pPr>
            <a:r>
              <a:rPr lang="en-GB" dirty="0"/>
              <a:t>Looking at: What Now? Near Future? What’s Over The Hill?</a:t>
            </a:r>
          </a:p>
          <a:p>
            <a:pPr marL="0" indent="0">
              <a:buNone/>
            </a:pPr>
            <a:r>
              <a:rPr lang="en-GB" dirty="0"/>
              <a:t>Priorities for Near Future We are Focussing On:</a:t>
            </a:r>
          </a:p>
          <a:p>
            <a:pPr marL="0" indent="0">
              <a:buNone/>
            </a:pPr>
            <a:r>
              <a:rPr lang="en-GB" dirty="0"/>
              <a:t>CP/GP Engagement and Communications and Pharmacy First</a:t>
            </a:r>
          </a:p>
        </p:txBody>
      </p:sp>
    </p:spTree>
    <p:extLst>
      <p:ext uri="{BB962C8B-B14F-4D97-AF65-F5344CB8AC3E}">
        <p14:creationId xmlns:p14="http://schemas.microsoft.com/office/powerpoint/2010/main" val="787168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8C0176C9F4784207BB15FCC29B25DAEF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05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NHSDigital_template_Image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197896</TotalTime>
  <Words>2248</Words>
  <Application>Microsoft Macintosh PowerPoint</Application>
  <PresentationFormat>On-screen Show (4:3)</PresentationFormat>
  <Paragraphs>316</Paragraphs>
  <Slides>34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48" baseType="lpstr">
      <vt:lpstr>Arial</vt:lpstr>
      <vt:lpstr>Calibri</vt:lpstr>
      <vt:lpstr>Calibri Light</vt:lpstr>
      <vt:lpstr>Candara</vt:lpstr>
      <vt:lpstr>Century Gothic</vt:lpstr>
      <vt:lpstr>Helvetica</vt:lpstr>
      <vt:lpstr>inherit</vt:lpstr>
      <vt:lpstr>Wingdings</vt:lpstr>
      <vt:lpstr>Wingdings 3</vt:lpstr>
      <vt:lpstr>05_NHSDigital_template_Image_Blue_v1</vt:lpstr>
      <vt:lpstr>6_NHSDigital_template_Image_Blue_v1</vt:lpstr>
      <vt:lpstr>7_NHSDigital_template_Image_Blue_v1</vt:lpstr>
      <vt:lpstr>Slice</vt:lpstr>
      <vt:lpstr>Pharmacy Best Thomas Bisset </vt:lpstr>
      <vt:lpstr>Housekeeping</vt:lpstr>
      <vt:lpstr>PowerPoint Presentation</vt:lpstr>
      <vt:lpstr>Pharmacy BEST: Aims &amp; Objectives</vt:lpstr>
      <vt:lpstr>BEST website </vt:lpstr>
      <vt:lpstr>Barnsley Community Pharmacy and General Practice Collaborative Working Update</vt:lpstr>
      <vt:lpstr>What Have we Done in the Last 12 Months…</vt:lpstr>
      <vt:lpstr>What Have We Done In the Last 12 Months(2)</vt:lpstr>
      <vt:lpstr>NHS NEYLA Primary Care Collaborative</vt:lpstr>
      <vt:lpstr>Communication with Clinical Pharmacy teams </vt:lpstr>
      <vt:lpstr>Communication with Clinical Pharmacy teams </vt:lpstr>
      <vt:lpstr>CP and GP Communications Pilot</vt:lpstr>
      <vt:lpstr>CP and GP Communications Pilot</vt:lpstr>
      <vt:lpstr>CP and GP Communications Pilot</vt:lpstr>
      <vt:lpstr>Pharmacy First-Barnsley Support </vt:lpstr>
      <vt:lpstr>Points to Consider…</vt:lpstr>
      <vt:lpstr>Points To Consider….</vt:lpstr>
      <vt:lpstr>Thinking Pharmacy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Resources</vt:lpstr>
      <vt:lpstr>Resources</vt:lpstr>
      <vt:lpstr>PowerPoint Presentation</vt:lpstr>
      <vt:lpstr> </vt:lpstr>
      <vt:lpstr>Looping intro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(AKI)</dc:title>
  <dc:creator>steve_000</dc:creator>
  <cp:lastModifiedBy>Thomas Bisset</cp:lastModifiedBy>
  <cp:revision>359</cp:revision>
  <dcterms:created xsi:type="dcterms:W3CDTF">2006-08-16T00:00:00Z</dcterms:created>
  <dcterms:modified xsi:type="dcterms:W3CDTF">2024-01-30T18:07:10Z</dcterms:modified>
</cp:coreProperties>
</file>